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7"/>
  </p:notesMasterIdLst>
  <p:sldIdLst>
    <p:sldId id="459" r:id="rId4"/>
    <p:sldId id="468" r:id="rId5"/>
    <p:sldId id="471" r:id="rId6"/>
    <p:sldId id="462" r:id="rId7"/>
    <p:sldId id="469" r:id="rId8"/>
    <p:sldId id="463" r:id="rId9"/>
    <p:sldId id="260" r:id="rId10"/>
    <p:sldId id="261" r:id="rId11"/>
    <p:sldId id="464" r:id="rId12"/>
    <p:sldId id="264" r:id="rId13"/>
    <p:sldId id="470" r:id="rId14"/>
    <p:sldId id="472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>
        <p:scale>
          <a:sx n="98" d="100"/>
          <a:sy n="98" d="100"/>
        </p:scale>
        <p:origin x="-70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4DC20-0A7D-4F8D-A7B1-1D7511D3214C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4DC07-349A-4ACF-A99A-83D03547CF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4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81A8D-36D8-49A5-BC42-194D7DA65D0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1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7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5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 descr="a1">
            <a:extLst>
              <a:ext uri="{FF2B5EF4-FFF2-40B4-BE49-F238E27FC236}">
                <a16:creationId xmlns:a16="http://schemas.microsoft.com/office/drawing/2014/main" xmlns="" id="{4BCED574-6144-4653-AC4E-7B64FEF0D9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86000" y="0"/>
            <a:ext cx="2286000" cy="3124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Rectangle 18">
            <a:extLst>
              <a:ext uri="{FF2B5EF4-FFF2-40B4-BE49-F238E27FC236}">
                <a16:creationId xmlns:a16="http://schemas.microsoft.com/office/drawing/2014/main" xmlns="" id="{DFD5D9C3-E860-4663-96AE-C73B796E4D0D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22098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xmlns="" id="{D493C62A-618C-40B1-84FB-7E0D65F560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48200" y="0"/>
            <a:ext cx="2209800" cy="3124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 descr="a2">
            <a:extLst>
              <a:ext uri="{FF2B5EF4-FFF2-40B4-BE49-F238E27FC236}">
                <a16:creationId xmlns:a16="http://schemas.microsoft.com/office/drawing/2014/main" xmlns="" id="{B8D985F6-A779-4C70-A7E7-E120A0805BB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34200" y="0"/>
            <a:ext cx="2209800" cy="3124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xmlns="" id="{C5EEDB48-C202-446F-9EB9-BB358EE4ABD6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86000" y="3124200"/>
            <a:ext cx="6858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xmlns="" id="{4E96D6A0-E117-44A1-A7F2-4E3CDE9596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31242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94CFBC2F-AAC9-4A39-A50E-B2CDB582AF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048000"/>
            <a:ext cx="6705600" cy="6858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ru-RU" altLang="ru-RU" noProof="0"/>
              <a:t>Образец заголовка</a:t>
            </a:r>
            <a:endParaRPr lang="en-US" altLang="ru-RU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7328CDDF-1C12-4271-A1DD-D240872C8C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3886200"/>
            <a:ext cx="6719888" cy="381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000">
                <a:latin typeface="Verdana" panose="020B0604030504040204" pitchFamily="34" charset="0"/>
              </a:defRPr>
            </a:lvl1pPr>
          </a:lstStyle>
          <a:p>
            <a:pPr lvl="0"/>
            <a:r>
              <a:rPr lang="ru-RU" altLang="ru-RU" noProof="0"/>
              <a:t>Образец подзаголовка</a:t>
            </a:r>
            <a:endParaRPr lang="en-US" altLang="ru-RU" noProof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944899E-8129-4F32-B608-34AA048E0A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1613"/>
            <a:ext cx="2133600" cy="169862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endParaRPr lang="en-US" altLang="ru-RU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DEFC680B-0464-49DC-B333-DFA63A1A78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>
                <a:effectLst/>
                <a:latin typeface="+mn-lt"/>
              </a:defRPr>
            </a:lvl1pPr>
          </a:lstStyle>
          <a:p>
            <a:endParaRPr lang="en-US" altLang="ru-RU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463FB173-6A59-45BE-A7F2-F09FFA6B79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>
                <a:effectLst/>
                <a:latin typeface="+mn-lt"/>
              </a:defRPr>
            </a:lvl1pPr>
          </a:lstStyle>
          <a:p>
            <a:fld id="{9E24A878-86A2-4805-A1EF-F8502306C168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xmlns="" id="{DD88E271-332B-4346-BAD0-89E5306D2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2514600"/>
            <a:ext cx="176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800" b="1">
                <a:solidFill>
                  <a:schemeClr val="bg1"/>
                </a:solidFill>
                <a:latin typeface="Arial Black" panose="020B0A04020102020204" pitchFamily="34" charset="0"/>
              </a:rPr>
              <a:t>L o g o</a:t>
            </a:r>
          </a:p>
        </p:txBody>
      </p:sp>
    </p:spTree>
    <p:extLst>
      <p:ext uri="{BB962C8B-B14F-4D97-AF65-F5344CB8AC3E}">
        <p14:creationId xmlns:p14="http://schemas.microsoft.com/office/powerpoint/2010/main" val="2359423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A63398-3F4C-498A-A361-9B1BD46C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9C546E-0F74-4429-B375-09339490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015E7A5-E787-42B9-AEFD-FD5C62A4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A44AFA-610E-465A-B1A9-CDF1D12A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EECAF2-AB3F-44DA-ACB1-79084729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662F5-E8D5-4839-9DC2-3C9AAC70E1A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18989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041221-6160-40B4-A372-C31A5918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F4E25AB-9727-4869-B094-175896DFA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72FADC-892F-4F3A-BF42-B6A9CC2C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4C5AE1-0250-493B-B666-4E060110A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3FDF57-93B0-4EB2-BCB9-29F66A7D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93067-7035-4132-8A84-3953856694C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04455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3E2812-3699-4889-AEA6-D758C2C0F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5114F1-E746-4D93-ABEE-E142C2A04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180B12D-AA36-488B-B837-A2EE778DA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B20A186-FF3F-467D-BB0E-94EC32E72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D16AB8C-87D1-4B51-805F-C251A6EF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CAF987B-3F02-4701-8E1D-70D35373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9FB0F-7C51-4B8C-8E2C-AA75C3AC399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3488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E68EAF-7C9B-4835-B710-8E33788C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0AAFA15-E2A7-4B5E-BF0A-19835CDEE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68994C2-2BBF-4C6A-8056-8D93A2C9C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37F783D-99D2-4573-B858-6068830A7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3D31143-9448-43CB-9784-05050B919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A6AF319-2C1E-432C-870F-E509BD6C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96BDBDC-5B58-47EA-9172-B827768C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F525525-1AC2-4909-A847-3C4DB5D4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18909-03FA-4ACF-81F5-208EC9AC14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37327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EC2518-7A15-4B7E-A2C6-C75FFE8F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301105A-0573-4716-A867-3F48D6A3D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7F4FC95-5019-4728-B68E-9D512095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63C4D8B-862D-4557-9454-F329E0036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E92F8-A785-4A74-9CCD-A76162C18D5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06513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53B930F-465B-42F0-80C5-E521C4B7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4F982A5-3B62-49C6-833F-EF4583F2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B3E1684-7615-4ECD-A5D5-316B7E3C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BB0D-97D5-4EAD-B3E3-6B91DA96638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41451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9D99A8-8B06-47E9-9444-B4FFDFD1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0E16FA-7CB2-496B-BB04-96DD6B583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187E9A5-804E-4A52-9ED7-546557BD4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FC30D6-5E3D-409D-80CC-A4D135D0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A252A5-6F70-41CB-BFB1-0173A583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4E6472-3808-46EC-9B8D-82ECD025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9832-4AAB-4A53-B176-3AB31C881EC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5447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091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EDE286-C0D7-4C50-AEA5-F690718E2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F448A0B-81D5-454A-970C-266857C6B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8436B8E-150D-45C5-94B4-F4DBA0F5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52ED1BB-F1BA-4F0A-AA4B-D40FD0ED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548107F-9C95-4899-AF38-12A41889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087D25A-9784-4B82-8DF3-923C7A32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43B7B-3DB9-464F-9A63-28B61473C0A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91382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C99038-52F2-46A1-A7F4-EAE6A7D57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1EC16AE-F4EF-4DDD-90B1-5EE732A0C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16ED756-FC65-4B27-A555-C48EF1EE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B4A4E8-1B70-45E2-9551-FEEFD7AE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34747B-2B0D-4575-ACF1-ABD3F898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8573C-4A38-42C2-9056-836D6DCEA9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64878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D97BB32-EE4F-407F-8AB2-F8E73CFDF8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5AE5CB3-C394-4018-94BC-6EB54B1C5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D8385F-ADC3-49AF-9370-E3233528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355276-7FE1-4D76-B426-3DF5ECE3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3269C6-19A4-472C-A5CF-D8019817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C4F95-88A2-431E-80EE-128F4D0AAE6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46690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412630-9655-40E9-ABEE-1E54AF4C4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xmlns="" id="{127E13B5-7323-4080-BD40-78B6594D2E28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r>
              <a:rPr lang="ru-RU"/>
              <a:t>Вставка таблицы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5599FC-E608-4EC7-BE06-44FF36F6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0C9930-E3AE-4601-B46F-AFCD171D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9D95EE-96FB-4F67-B974-7CC6186E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6AF59711-E7A9-4CE3-82D1-971D0DCC242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6977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02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55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79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34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92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8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1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9397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310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61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346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2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4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5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6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8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56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059A-4BE1-4D15-9973-46FD29B946EF}" type="datetimeFigureOut">
              <a:rPr lang="ru-RU" smtClean="0"/>
              <a:pPr/>
              <a:t>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3EE6-626F-48EC-9C74-DC1A0DAD7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4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 descr="a1">
            <a:extLst>
              <a:ext uri="{FF2B5EF4-FFF2-40B4-BE49-F238E27FC236}">
                <a16:creationId xmlns:a16="http://schemas.microsoft.com/office/drawing/2014/main" xmlns="" id="{26F9A282-6655-44DC-B420-3A64A33FF00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2138" y="0"/>
            <a:ext cx="2066925" cy="83820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xmlns="" id="{F1627120-E29A-4E21-9382-69B1169EFE0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30500" y="0"/>
            <a:ext cx="2138363" cy="838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Rectangle 25" descr="a2">
            <a:extLst>
              <a:ext uri="{FF2B5EF4-FFF2-40B4-BE49-F238E27FC236}">
                <a16:creationId xmlns:a16="http://schemas.microsoft.com/office/drawing/2014/main" xmlns="" id="{79E74D8F-8038-4265-9E9F-DEC88B15EC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938713" y="0"/>
            <a:ext cx="2066925" cy="83820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xmlns="" id="{6C6B40EE-0721-4676-9B66-1BAC0F402E3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77075" y="0"/>
            <a:ext cx="2066925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xmlns="" id="{D1C65B86-314B-479D-91F4-9BC35943CB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0" y="6477000"/>
            <a:ext cx="86868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51" name="Group 27">
            <a:extLst>
              <a:ext uri="{FF2B5EF4-FFF2-40B4-BE49-F238E27FC236}">
                <a16:creationId xmlns:a16="http://schemas.microsoft.com/office/drawing/2014/main" xmlns="" id="{461C7370-7FDF-4B63-B025-9410A9DB4ABD}"/>
              </a:ext>
            </a:extLst>
          </p:cNvPr>
          <p:cNvGrpSpPr>
            <a:grpSpLocks/>
          </p:cNvGrpSpPr>
          <p:nvPr/>
        </p:nvGrpSpPr>
        <p:grpSpPr bwMode="auto"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1052" name="Rectangle 28">
              <a:extLst>
                <a:ext uri="{FF2B5EF4-FFF2-40B4-BE49-F238E27FC236}">
                  <a16:creationId xmlns:a16="http://schemas.microsoft.com/office/drawing/2014/main" xmlns="" id="{C0185CEA-F916-450F-9060-FC2E2BA7DDF6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>
              <a:extLst>
                <a:ext uri="{FF2B5EF4-FFF2-40B4-BE49-F238E27FC236}">
                  <a16:creationId xmlns:a16="http://schemas.microsoft.com/office/drawing/2014/main" xmlns="" id="{3B438475-99AB-4AF8-8A95-CB7DA67F694E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5B5441A-0470-4AD0-887F-EBB1C21F9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29600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F43D5DC-EF0E-4562-8570-9C5F4FF633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269B5837-2A1D-4649-8579-3638C1426D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189953E5-EBFF-487F-81E7-4A59B04B78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4C938605-DE9F-4B5F-AEEC-839D80A66D9A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1EC11C2-892A-4979-8B7A-9A4EC70E8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55" name="Text Box 31">
            <a:extLst>
              <a:ext uri="{FF2B5EF4-FFF2-40B4-BE49-F238E27FC236}">
                <a16:creationId xmlns:a16="http://schemas.microsoft.com/office/drawing/2014/main" xmlns="" id="{9515E828-CF75-41B1-B364-476D45A0A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76200"/>
            <a:ext cx="176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800" b="1">
                <a:solidFill>
                  <a:schemeClr val="bg1"/>
                </a:solidFill>
                <a:latin typeface="Arial Black" panose="020B0A04020102020204" pitchFamily="34" charset="0"/>
              </a:rPr>
              <a:t>L o g o</a:t>
            </a:r>
          </a:p>
        </p:txBody>
      </p:sp>
    </p:spTree>
    <p:extLst>
      <p:ext uri="{BB962C8B-B14F-4D97-AF65-F5344CB8AC3E}">
        <p14:creationId xmlns:p14="http://schemas.microsoft.com/office/powerpoint/2010/main" val="425906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059A-4BE1-4D15-9973-46FD29B946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3EE6-626F-48EC-9C74-DC1A0DAD7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597" y="939923"/>
            <a:ext cx="8876806" cy="2016507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Современная концепция развития вакцинопрофилактики в 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13578"/>
            <a:ext cx="6400800" cy="622920"/>
          </a:xfrm>
        </p:spPr>
        <p:txBody>
          <a:bodyPr>
            <a:normAutofit/>
          </a:bodyPr>
          <a:lstStyle/>
          <a:p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Н.И.Брико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И.В. Фельдблюм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90407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Всероссийская научно-практическая конференция с международным участием «Актуальные проблемы эпидемиологии инфекционных и неинфекционных болезней», Москва, 24-25 октября 2019 г.</a:t>
            </a:r>
          </a:p>
        </p:txBody>
      </p:sp>
    </p:spTree>
    <p:extLst>
      <p:ext uri="{BB962C8B-B14F-4D97-AF65-F5344CB8AC3E}">
        <p14:creationId xmlns:p14="http://schemas.microsoft.com/office/powerpoint/2010/main" val="888509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03CD69-919F-42FA-942A-81D59005A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86" y="0"/>
            <a:ext cx="8900827" cy="1325563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приверженности населения, медицинских работников, органов законодательной и исполнительной власти, средств массовой информации к вакцинопрофилактике, разработка системы риск-коммуникаций и обеспечение её реализации во всех субъектах РФ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3084" y="2887754"/>
            <a:ext cx="8006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Респонденты из России выразили самый высокий уровень скептицизма в отношении необходимости вакцинации детей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17,1%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среднемировой уровень = 5,8%).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9423EF93-5661-4A9A-83CB-C59C44A1E020}"/>
              </a:ext>
            </a:extLst>
          </p:cNvPr>
          <p:cNvGrpSpPr/>
          <p:nvPr/>
        </p:nvGrpSpPr>
        <p:grpSpPr>
          <a:xfrm>
            <a:off x="121586" y="1145666"/>
            <a:ext cx="8482299" cy="783483"/>
            <a:chOff x="540114" y="987688"/>
            <a:chExt cx="8482299" cy="783483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FA3EFF1E-E59E-4E62-9C10-9033C8DC1D0D}"/>
                </a:ext>
              </a:extLst>
            </p:cNvPr>
            <p:cNvSpPr/>
            <p:nvPr/>
          </p:nvSpPr>
          <p:spPr>
            <a:xfrm>
              <a:off x="1323597" y="1054889"/>
              <a:ext cx="76988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i="1" dirty="0">
                  <a:latin typeface="Times New Roman" pitchFamily="18" charset="0"/>
                  <a:cs typeface="Times New Roman" pitchFamily="18" charset="0"/>
                </a:rPr>
                <a:t>Всемирная организация </a:t>
              </a:r>
              <a:r>
                <a:rPr lang="ru-RU" b="1" i="1" dirty="0" smtClean="0">
                  <a:latin typeface="Times New Roman" pitchFamily="18" charset="0"/>
                  <a:cs typeface="Times New Roman" pitchFamily="18" charset="0"/>
                </a:rPr>
                <a:t>здравоохранения обозначила 10 </a:t>
              </a:r>
              <a:r>
                <a:rPr lang="ru-RU" b="1" i="1" dirty="0">
                  <a:latin typeface="Times New Roman" pitchFamily="18" charset="0"/>
                  <a:cs typeface="Times New Roman" pitchFamily="18" charset="0"/>
                </a:rPr>
                <a:t>глобальных угроз здоровью </a:t>
              </a:r>
              <a:r>
                <a:rPr lang="ru-RU" b="1" i="1" dirty="0" smtClean="0">
                  <a:latin typeface="Times New Roman" pitchFamily="18" charset="0"/>
                  <a:cs typeface="Times New Roman" pitchFamily="18" charset="0"/>
                </a:rPr>
                <a:t>на 2019 </a:t>
              </a:r>
              <a:r>
                <a:rPr lang="ru-RU" b="1" i="1" dirty="0"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ru-RU" b="1" i="1" dirty="0" smtClean="0">
                  <a:latin typeface="Times New Roman" pitchFamily="18" charset="0"/>
                  <a:cs typeface="Times New Roman" pitchFamily="18" charset="0"/>
                </a:rPr>
                <a:t>.:……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1" name="Picture 2" descr="https://xn----7sbebh0ancglw1b6dwg.xn--p1ai/theme/img/WHO_Logo_c300.png">
              <a:extLst>
                <a:ext uri="{FF2B5EF4-FFF2-40B4-BE49-F238E27FC236}">
                  <a16:creationId xmlns:a16="http://schemas.microsoft.com/office/drawing/2014/main" xmlns="" id="{4DFBECA8-7A9C-4E14-8D7C-F29D776B7E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0114" y="987688"/>
              <a:ext cx="783483" cy="783483"/>
            </a:xfrm>
            <a:prstGeom prst="rect">
              <a:avLst/>
            </a:prstGeom>
            <a:noFill/>
          </p:spPr>
        </p:pic>
      </p:grpSp>
      <p:sp>
        <p:nvSpPr>
          <p:cNvPr id="12" name="AutoShape 51">
            <a:extLst>
              <a:ext uri="{FF2B5EF4-FFF2-40B4-BE49-F238E27FC236}">
                <a16:creationId xmlns:a16="http://schemas.microsoft.com/office/drawing/2014/main" xmlns="" id="{87CB2A80-AF38-45FB-AEB7-6D9D37A088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22015" y="1537407"/>
            <a:ext cx="3752259" cy="464328"/>
          </a:xfrm>
          <a:prstGeom prst="roundRect">
            <a:avLst>
              <a:gd name="adj" fmla="val 50000"/>
            </a:avLst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/>
          <a:lstStyle/>
          <a:p>
            <a:pPr lvl="0" algn="ctr">
              <a:lnSpc>
                <a:spcPts val="18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Недоверие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вакцинам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621" y="2079559"/>
            <a:ext cx="8728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Приверженность населения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стран Европы 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вакцинопрофилактике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международного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опроса (опрошено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65000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респондентов) проведенного в 67 странах мира Лондонской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школой гигиены, 2016г.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Соединительная линия уступом 23"/>
          <p:cNvCxnSpPr/>
          <p:nvPr/>
        </p:nvCxnSpPr>
        <p:spPr>
          <a:xfrm rot="5400000" flipH="1" flipV="1">
            <a:off x="3634320" y="1950435"/>
            <a:ext cx="12700" cy="5465032"/>
          </a:xfrm>
          <a:prstGeom prst="bentConnector3">
            <a:avLst>
              <a:gd name="adj1" fmla="val 18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904979" y="4504738"/>
            <a:ext cx="0" cy="2025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4361" y="3489896"/>
            <a:ext cx="9056913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Субъекты процесса коммуникации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990" y="4704958"/>
            <a:ext cx="1771978" cy="89615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Экспертное сообщество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(ученые, представители системы здравоохранения)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426896" y="4704959"/>
            <a:ext cx="1736094" cy="6216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Широкая общественность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(родители)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426896" y="5463194"/>
            <a:ext cx="1736095" cy="74786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Отдельные группы риска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(медицинские работники!!?)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935126" y="5326566"/>
            <a:ext cx="1486175" cy="5490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942918" y="4573095"/>
            <a:ext cx="1486175" cy="7069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Социальные сети</a:t>
            </a:r>
          </a:p>
          <a:p>
            <a:pPr algn="ctr"/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895729" y="4693983"/>
            <a:ext cx="1915994" cy="105681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Лица, принимающие решения (органы гос. власти, местного самоуправления, руководители МО) 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533444" y="4816003"/>
            <a:ext cx="1685834" cy="10211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Некоммерч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общественные профессиональные сообщества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519" y="4854527"/>
            <a:ext cx="1390968" cy="3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Нашивка 35"/>
          <p:cNvSpPr/>
          <p:nvPr/>
        </p:nvSpPr>
        <p:spPr>
          <a:xfrm rot="5400000">
            <a:off x="4410920" y="2126938"/>
            <a:ext cx="243284" cy="8424938"/>
          </a:xfrm>
          <a:prstGeom prst="chevron">
            <a:avLst>
              <a:gd name="adj" fmla="val 7784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7141" y="6339407"/>
            <a:ext cx="904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знаний, основанных на принципах доказательной медицины</a:t>
            </a:r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127141" y="4009976"/>
            <a:ext cx="8956337" cy="298976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8000">
                <a:schemeClr val="bg1"/>
              </a:gs>
              <a:gs pos="44000">
                <a:schemeClr val="accent1">
                  <a:tint val="44500"/>
                  <a:satMod val="160000"/>
                </a:schemeClr>
              </a:gs>
              <a:gs pos="87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Экспертное знание                                                 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Обыденное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знание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373186" y="4459614"/>
            <a:ext cx="191858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8291768" y="4459614"/>
            <a:ext cx="3175" cy="2477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33" idx="0"/>
          </p:cNvCxnSpPr>
          <p:nvPr/>
        </p:nvCxnSpPr>
        <p:spPr>
          <a:xfrm rot="5400000" flipH="1" flipV="1">
            <a:off x="4225456" y="3013593"/>
            <a:ext cx="308661" cy="3052121"/>
          </a:xfrm>
          <a:prstGeom prst="bentConnector2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905847" y="4385322"/>
            <a:ext cx="0" cy="44022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905847" y="4385322"/>
            <a:ext cx="194421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7849682" y="4385323"/>
            <a:ext cx="0" cy="32284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/>
          <p:nvPr/>
        </p:nvCxnSpPr>
        <p:spPr>
          <a:xfrm>
            <a:off x="4972095" y="4308952"/>
            <a:ext cx="3672408" cy="12700"/>
          </a:xfrm>
          <a:prstGeom prst="bentConnector3">
            <a:avLst>
              <a:gd name="adj1" fmla="val 50582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8644503" y="4308952"/>
            <a:ext cx="0" cy="391572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972095" y="4308952"/>
            <a:ext cx="0" cy="30788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2851374" y="4385322"/>
            <a:ext cx="2352" cy="31102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617388" y="5222388"/>
            <a:ext cx="474387" cy="0"/>
          </a:xfrm>
          <a:prstGeom prst="straightConnector1">
            <a:avLst/>
          </a:prstGeom>
          <a:ln w="28575">
            <a:solidFill>
              <a:srgbClr val="00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119627" y="5402394"/>
            <a:ext cx="474387" cy="0"/>
          </a:xfrm>
          <a:prstGeom prst="straightConnector1">
            <a:avLst/>
          </a:prstGeom>
          <a:ln w="28575">
            <a:solidFill>
              <a:srgbClr val="00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230903" y="5326566"/>
            <a:ext cx="474387" cy="0"/>
          </a:xfrm>
          <a:prstGeom prst="straightConnector1">
            <a:avLst/>
          </a:prstGeom>
          <a:ln w="28575">
            <a:solidFill>
              <a:srgbClr val="00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643845" y="5280050"/>
            <a:ext cx="474387" cy="0"/>
          </a:xfrm>
          <a:prstGeom prst="straightConnector1">
            <a:avLst/>
          </a:prstGeom>
          <a:ln w="28575">
            <a:solidFill>
              <a:srgbClr val="00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97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E85E3E43-A4B2-4287-9CD4-ADC7E0ADB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620" y="1564848"/>
            <a:ext cx="7800975" cy="563562"/>
          </a:xfrm>
        </p:spPr>
        <p:txBody>
          <a:bodyPr/>
          <a:lstStyle/>
          <a:p>
            <a:r>
              <a:rPr lang="en-U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9123" name="Group 35">
            <a:extLst>
              <a:ext uri="{FF2B5EF4-FFF2-40B4-BE49-F238E27FC236}">
                <a16:creationId xmlns:a16="http://schemas.microsoft.com/office/drawing/2014/main" xmlns="" id="{84B3D628-AD94-4308-AD82-B2E8C2E4C6DC}"/>
              </a:ext>
            </a:extLst>
          </p:cNvPr>
          <p:cNvGrpSpPr>
            <a:grpSpLocks/>
          </p:cNvGrpSpPr>
          <p:nvPr/>
        </p:nvGrpSpPr>
        <p:grpSpPr bwMode="auto">
          <a:xfrm>
            <a:off x="101824" y="1692476"/>
            <a:ext cx="8901545" cy="830865"/>
            <a:chOff x="912" y="1003"/>
            <a:chExt cx="6649" cy="618"/>
          </a:xfrm>
        </p:grpSpPr>
        <p:sp>
          <p:nvSpPr>
            <p:cNvPr id="89124" name="AutoShape 36">
              <a:extLst>
                <a:ext uri="{FF2B5EF4-FFF2-40B4-BE49-F238E27FC236}">
                  <a16:creationId xmlns:a16="http://schemas.microsoft.com/office/drawing/2014/main" xmlns="" id="{AAFFBB16-8A88-4C3F-A3C0-2AB2C5BDB11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2" y="1008"/>
              <a:ext cx="6649" cy="57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9125" name="Group 37">
              <a:extLst>
                <a:ext uri="{FF2B5EF4-FFF2-40B4-BE49-F238E27FC236}">
                  <a16:creationId xmlns:a16="http://schemas.microsoft.com/office/drawing/2014/main" xmlns="" id="{00DA0FAD-FA8E-4A0F-AB9A-C840152ECD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1092"/>
              <a:ext cx="403" cy="402"/>
              <a:chOff x="999" y="1092"/>
              <a:chExt cx="403" cy="402"/>
            </a:xfrm>
          </p:grpSpPr>
          <p:sp>
            <p:nvSpPr>
              <p:cNvPr id="89126" name="AutoShape 38">
                <a:extLst>
                  <a:ext uri="{FF2B5EF4-FFF2-40B4-BE49-F238E27FC236}">
                    <a16:creationId xmlns:a16="http://schemas.microsoft.com/office/drawing/2014/main" xmlns="" id="{7B0EBF0D-F772-41F8-B47F-E72CF3B6C10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403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127" name="Freeform 39">
                <a:extLst>
                  <a:ext uri="{FF2B5EF4-FFF2-40B4-BE49-F238E27FC236}">
                    <a16:creationId xmlns:a16="http://schemas.microsoft.com/office/drawing/2014/main" xmlns="" id="{9ACAEEE7-EB4C-4297-8617-C0C2382D202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25" y="1113"/>
                <a:ext cx="178" cy="345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128" name="Text Box 40">
                <a:extLst>
                  <a:ext uri="{FF2B5EF4-FFF2-40B4-BE49-F238E27FC236}">
                    <a16:creationId xmlns:a16="http://schemas.microsoft.com/office/drawing/2014/main" xmlns="" id="{316D2E0E-F8AD-4E6A-B4EA-97297443201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59" y="1092"/>
                <a:ext cx="253" cy="389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0" lang="en-US" alt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9129" name="Text Box 41">
              <a:extLst>
                <a:ext uri="{FF2B5EF4-FFF2-40B4-BE49-F238E27FC236}">
                  <a16:creationId xmlns:a16="http://schemas.microsoft.com/office/drawing/2014/main" xmlns="" id="{33460272-9903-4E7D-98F8-891AF5ECB5E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37" y="1003"/>
              <a:ext cx="6058" cy="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Активизировать исследования по разработке отечественных вакцин против пневмококковой, менингококковой, ротавирусной, </a:t>
              </a:r>
              <a:r>
                <a:rPr lang="ru-RU" sz="1600" b="1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папилломавирусной</a:t>
              </a:r>
              <a:r>
                <a:rPr lang="ru-RU" sz="16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инфекций и ветряной оспы</a:t>
              </a:r>
            </a:p>
          </p:txBody>
        </p:sp>
      </p:grpSp>
      <p:grpSp>
        <p:nvGrpSpPr>
          <p:cNvPr id="89130" name="Group 42">
            <a:extLst>
              <a:ext uri="{FF2B5EF4-FFF2-40B4-BE49-F238E27FC236}">
                <a16:creationId xmlns:a16="http://schemas.microsoft.com/office/drawing/2014/main" xmlns="" id="{572170AD-7DEB-40E1-893C-682A6033384F}"/>
              </a:ext>
            </a:extLst>
          </p:cNvPr>
          <p:cNvGrpSpPr>
            <a:grpSpLocks/>
          </p:cNvGrpSpPr>
          <p:nvPr/>
        </p:nvGrpSpPr>
        <p:grpSpPr bwMode="auto">
          <a:xfrm>
            <a:off x="101824" y="2712653"/>
            <a:ext cx="8901545" cy="678853"/>
            <a:chOff x="912" y="2016"/>
            <a:chExt cx="6649" cy="505"/>
          </a:xfrm>
        </p:grpSpPr>
        <p:sp>
          <p:nvSpPr>
            <p:cNvPr id="89131" name="AutoShape 43">
              <a:extLst>
                <a:ext uri="{FF2B5EF4-FFF2-40B4-BE49-F238E27FC236}">
                  <a16:creationId xmlns:a16="http://schemas.microsoft.com/office/drawing/2014/main" xmlns="" id="{53AB24F0-749E-443D-9D97-A083E2AFBFE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2" y="2016"/>
              <a:ext cx="6649" cy="50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9132" name="Group 44">
              <a:extLst>
                <a:ext uri="{FF2B5EF4-FFF2-40B4-BE49-F238E27FC236}">
                  <a16:creationId xmlns:a16="http://schemas.microsoft.com/office/drawing/2014/main" xmlns="" id="{C77AC1AF-D59F-4346-B7F6-1EED461F35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2089"/>
              <a:ext cx="403" cy="413"/>
              <a:chOff x="999" y="2089"/>
              <a:chExt cx="403" cy="413"/>
            </a:xfrm>
          </p:grpSpPr>
          <p:sp>
            <p:nvSpPr>
              <p:cNvPr id="89133" name="AutoShape 45">
                <a:extLst>
                  <a:ext uri="{FF2B5EF4-FFF2-40B4-BE49-F238E27FC236}">
                    <a16:creationId xmlns:a16="http://schemas.microsoft.com/office/drawing/2014/main" xmlns="" id="{B38AFD94-B738-44F2-AAE9-ED770D6269B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03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134" name="Freeform 46">
                <a:extLst>
                  <a:ext uri="{FF2B5EF4-FFF2-40B4-BE49-F238E27FC236}">
                    <a16:creationId xmlns:a16="http://schemas.microsoft.com/office/drawing/2014/main" xmlns="" id="{B62956F1-45E8-4507-A21E-11812ADFE2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30" y="2125"/>
                <a:ext cx="168" cy="31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135" name="Text Box 47">
                <a:extLst>
                  <a:ext uri="{FF2B5EF4-FFF2-40B4-BE49-F238E27FC236}">
                    <a16:creationId xmlns:a16="http://schemas.microsoft.com/office/drawing/2014/main" xmlns="" id="{1B32D28E-EE69-45BA-BCCB-D562144F3B9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66" y="2089"/>
                <a:ext cx="235" cy="389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9136" name="Text Box 48">
              <a:extLst>
                <a:ext uri="{FF2B5EF4-FFF2-40B4-BE49-F238E27FC236}">
                  <a16:creationId xmlns:a16="http://schemas.microsoft.com/office/drawing/2014/main" xmlns="" id="{BF3D3BDF-0C3A-4D47-8EC2-3CC4A51C4CC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69" y="2067"/>
              <a:ext cx="5994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Изучение механизмов иммунного ответа у групп риска (пожилые, с ожирением, с хроническими соматическими </a:t>
              </a:r>
              <a:r>
                <a:rPr lang="ru-RU" sz="1600" b="1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заболеваниями)</a:t>
              </a:r>
              <a:endPara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9137" name="Group 49">
            <a:extLst>
              <a:ext uri="{FF2B5EF4-FFF2-40B4-BE49-F238E27FC236}">
                <a16:creationId xmlns:a16="http://schemas.microsoft.com/office/drawing/2014/main" xmlns="" id="{8DC426FB-701C-49EA-8EF1-8260FAEEBA32}"/>
              </a:ext>
            </a:extLst>
          </p:cNvPr>
          <p:cNvGrpSpPr>
            <a:grpSpLocks/>
          </p:cNvGrpSpPr>
          <p:nvPr/>
        </p:nvGrpSpPr>
        <p:grpSpPr bwMode="auto">
          <a:xfrm>
            <a:off x="101824" y="3659794"/>
            <a:ext cx="8901545" cy="710253"/>
            <a:chOff x="912" y="3036"/>
            <a:chExt cx="6649" cy="528"/>
          </a:xfrm>
        </p:grpSpPr>
        <p:sp>
          <p:nvSpPr>
            <p:cNvPr id="89138" name="AutoShape 50">
              <a:extLst>
                <a:ext uri="{FF2B5EF4-FFF2-40B4-BE49-F238E27FC236}">
                  <a16:creationId xmlns:a16="http://schemas.microsoft.com/office/drawing/2014/main" xmlns="" id="{2E22AED5-B394-4E69-A814-BC5B1C0912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2" y="3036"/>
              <a:ext cx="6649" cy="52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9139" name="Group 51">
              <a:extLst>
                <a:ext uri="{FF2B5EF4-FFF2-40B4-BE49-F238E27FC236}">
                  <a16:creationId xmlns:a16="http://schemas.microsoft.com/office/drawing/2014/main" xmlns="" id="{0A53F6E4-0FCA-4C59-9C2C-DE7C5CC11C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3120"/>
              <a:ext cx="403" cy="402"/>
              <a:chOff x="999" y="3120"/>
              <a:chExt cx="403" cy="402"/>
            </a:xfrm>
          </p:grpSpPr>
          <p:sp>
            <p:nvSpPr>
              <p:cNvPr id="89140" name="AutoShape 52">
                <a:extLst>
                  <a:ext uri="{FF2B5EF4-FFF2-40B4-BE49-F238E27FC236}">
                    <a16:creationId xmlns:a16="http://schemas.microsoft.com/office/drawing/2014/main" xmlns="" id="{1C6552E5-1D49-4EF1-8CEE-D894A578DF2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403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2">
                      <a:gamma/>
                      <a:tint val="63529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141" name="Freeform 53">
                <a:extLst>
                  <a:ext uri="{FF2B5EF4-FFF2-40B4-BE49-F238E27FC236}">
                    <a16:creationId xmlns:a16="http://schemas.microsoft.com/office/drawing/2014/main" xmlns="" id="{EDC8BF05-5F44-4A6F-B1E8-D85FF4CF2BD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25" y="3144"/>
                <a:ext cx="203" cy="35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142" name="Text Box 54">
                <a:extLst>
                  <a:ext uri="{FF2B5EF4-FFF2-40B4-BE49-F238E27FC236}">
                    <a16:creationId xmlns:a16="http://schemas.microsoft.com/office/drawing/2014/main" xmlns="" id="{60E0963F-91C3-40A0-B069-B6EFB30B6BF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62" y="3126"/>
                <a:ext cx="272" cy="389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kumimoji="0" lang="en-US" alt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9143" name="Text Box 55">
              <a:extLst>
                <a:ext uri="{FF2B5EF4-FFF2-40B4-BE49-F238E27FC236}">
                  <a16:creationId xmlns:a16="http://schemas.microsoft.com/office/drawing/2014/main" xmlns="" id="{8E8D698B-00D2-4B20-A69E-C73ACF7221C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89" y="3105"/>
              <a:ext cx="5588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ИЛП, содержащих адъюванты, стимулирующих иммунный </a:t>
              </a:r>
              <a:r>
                <a:rPr lang="ru-RU" sz="1600" b="1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ответ, </a:t>
              </a:r>
              <a:r>
                <a:rPr lang="ru-RU" sz="16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схем иммунизации</a:t>
              </a:r>
            </a:p>
          </p:txBody>
        </p:sp>
      </p:grp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FB5CB306-B454-4940-86CA-C5BB290EB7D6}"/>
              </a:ext>
            </a:extLst>
          </p:cNvPr>
          <p:cNvSpPr txBox="1">
            <a:spLocks/>
          </p:cNvSpPr>
          <p:nvPr/>
        </p:nvSpPr>
        <p:spPr bwMode="white">
          <a:xfrm>
            <a:off x="74674" y="175220"/>
            <a:ext cx="8994651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 defTabSz="914400"/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научного сопровождения вакцинопрофилактики на основе междисциплинарного подхода: активизация исследований по разработке иммунобиологических лекарственных препаратов (вакцин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диагностических тест-систем по слежению за популяционным иммунитетом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xmlns="" id="{4DAEAA79-D74D-4B3B-BA1B-82806C477643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77470" y="4614365"/>
            <a:ext cx="7800975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defTabSz="914400"/>
            <a:r>
              <a:rPr lang="en-U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35">
            <a:extLst>
              <a:ext uri="{FF2B5EF4-FFF2-40B4-BE49-F238E27FC236}">
                <a16:creationId xmlns:a16="http://schemas.microsoft.com/office/drawing/2014/main" xmlns="" id="{0B18F8DD-5FEB-4EBA-B570-54C95F4126C1}"/>
              </a:ext>
            </a:extLst>
          </p:cNvPr>
          <p:cNvGrpSpPr>
            <a:grpSpLocks/>
          </p:cNvGrpSpPr>
          <p:nvPr/>
        </p:nvGrpSpPr>
        <p:grpSpPr bwMode="auto">
          <a:xfrm>
            <a:off x="101824" y="4637145"/>
            <a:ext cx="8901545" cy="773054"/>
            <a:chOff x="912" y="1008"/>
            <a:chExt cx="6649" cy="575"/>
          </a:xfrm>
        </p:grpSpPr>
        <p:sp>
          <p:nvSpPr>
            <p:cNvPr id="30" name="AutoShape 36">
              <a:extLst>
                <a:ext uri="{FF2B5EF4-FFF2-40B4-BE49-F238E27FC236}">
                  <a16:creationId xmlns:a16="http://schemas.microsoft.com/office/drawing/2014/main" xmlns="" id="{E2E9DCB6-8947-4BE1-A345-7C6A11FB277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2" y="1008"/>
              <a:ext cx="6649" cy="57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37">
              <a:extLst>
                <a:ext uri="{FF2B5EF4-FFF2-40B4-BE49-F238E27FC236}">
                  <a16:creationId xmlns:a16="http://schemas.microsoft.com/office/drawing/2014/main" xmlns="" id="{FABAD4A4-455E-49C7-BC28-4528C18459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1092"/>
              <a:ext cx="403" cy="402"/>
              <a:chOff x="999" y="1092"/>
              <a:chExt cx="403" cy="402"/>
            </a:xfrm>
          </p:grpSpPr>
          <p:sp>
            <p:nvSpPr>
              <p:cNvPr id="33" name="AutoShape 38">
                <a:extLst>
                  <a:ext uri="{FF2B5EF4-FFF2-40B4-BE49-F238E27FC236}">
                    <a16:creationId xmlns:a16="http://schemas.microsoft.com/office/drawing/2014/main" xmlns="" id="{A4E8E9C8-4F86-4FBB-9235-F9607F77453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403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Freeform 39">
                <a:extLst>
                  <a:ext uri="{FF2B5EF4-FFF2-40B4-BE49-F238E27FC236}">
                    <a16:creationId xmlns:a16="http://schemas.microsoft.com/office/drawing/2014/main" xmlns="" id="{B222EDF8-FC21-491A-A10D-6E414651B60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25" y="1113"/>
                <a:ext cx="178" cy="345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 Box 40">
                <a:extLst>
                  <a:ext uri="{FF2B5EF4-FFF2-40B4-BE49-F238E27FC236}">
                    <a16:creationId xmlns:a16="http://schemas.microsoft.com/office/drawing/2014/main" xmlns="" id="{3FC9D697-E1EE-453E-AEF3-024B448D1EA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59" y="1092"/>
                <a:ext cx="253" cy="389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kumimoji="0" lang="en-US" alt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Text Box 41">
              <a:extLst>
                <a:ext uri="{FF2B5EF4-FFF2-40B4-BE49-F238E27FC236}">
                  <a16:creationId xmlns:a16="http://schemas.microsoft.com/office/drawing/2014/main" xmlns="" id="{2469C3F5-BB83-4A6F-B9BC-68425EDB7E1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50" y="1059"/>
              <a:ext cx="6058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методологии по минимизации воздействия на формирование популяционного иммунитета экологических факторов риска</a:t>
              </a:r>
            </a:p>
          </p:txBody>
        </p:sp>
      </p:grpSp>
      <p:grpSp>
        <p:nvGrpSpPr>
          <p:cNvPr id="36" name="Group 42">
            <a:extLst>
              <a:ext uri="{FF2B5EF4-FFF2-40B4-BE49-F238E27FC236}">
                <a16:creationId xmlns:a16="http://schemas.microsoft.com/office/drawing/2014/main" xmlns="" id="{BE7C6003-FE98-477A-AE14-E908293250C8}"/>
              </a:ext>
            </a:extLst>
          </p:cNvPr>
          <p:cNvGrpSpPr>
            <a:grpSpLocks/>
          </p:cNvGrpSpPr>
          <p:nvPr/>
        </p:nvGrpSpPr>
        <p:grpSpPr bwMode="auto">
          <a:xfrm>
            <a:off x="74674" y="5643690"/>
            <a:ext cx="8901545" cy="830755"/>
            <a:chOff x="912" y="1991"/>
            <a:chExt cx="6649" cy="618"/>
          </a:xfrm>
        </p:grpSpPr>
        <p:sp>
          <p:nvSpPr>
            <p:cNvPr id="37" name="AutoShape 43">
              <a:extLst>
                <a:ext uri="{FF2B5EF4-FFF2-40B4-BE49-F238E27FC236}">
                  <a16:creationId xmlns:a16="http://schemas.microsoft.com/office/drawing/2014/main" xmlns="" id="{5D0D1B63-53F9-4008-8FAC-52BF5BC2678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2" y="2016"/>
              <a:ext cx="6649" cy="56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Group 44">
              <a:extLst>
                <a:ext uri="{FF2B5EF4-FFF2-40B4-BE49-F238E27FC236}">
                  <a16:creationId xmlns:a16="http://schemas.microsoft.com/office/drawing/2014/main" xmlns="" id="{0A0FACD0-C402-4DC4-8E90-26ABCEFE47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2089"/>
              <a:ext cx="403" cy="413"/>
              <a:chOff x="999" y="2089"/>
              <a:chExt cx="403" cy="413"/>
            </a:xfrm>
          </p:grpSpPr>
          <p:sp>
            <p:nvSpPr>
              <p:cNvPr id="40" name="AutoShape 45">
                <a:extLst>
                  <a:ext uri="{FF2B5EF4-FFF2-40B4-BE49-F238E27FC236}">
                    <a16:creationId xmlns:a16="http://schemas.microsoft.com/office/drawing/2014/main" xmlns="" id="{86D722DF-32EC-4A96-BD4B-91CA1E16470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03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Freeform 46">
                <a:extLst>
                  <a:ext uri="{FF2B5EF4-FFF2-40B4-BE49-F238E27FC236}">
                    <a16:creationId xmlns:a16="http://schemas.microsoft.com/office/drawing/2014/main" xmlns="" id="{E43AE291-877C-4037-BF79-8CCF8C87003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30" y="2125"/>
                <a:ext cx="168" cy="31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 Box 47">
                <a:extLst>
                  <a:ext uri="{FF2B5EF4-FFF2-40B4-BE49-F238E27FC236}">
                    <a16:creationId xmlns:a16="http://schemas.microsoft.com/office/drawing/2014/main" xmlns="" id="{A3601181-219D-4C6B-AD6A-14A07FA4AD8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66" y="2089"/>
                <a:ext cx="235" cy="389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kumimoji="0" lang="en-US" alt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9" name="Text Box 48">
              <a:extLst>
                <a:ext uri="{FF2B5EF4-FFF2-40B4-BE49-F238E27FC236}">
                  <a16:creationId xmlns:a16="http://schemas.microsoft.com/office/drawing/2014/main" xmlns="" id="{3A3EE844-DB06-472D-8243-C369876836B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69" y="1991"/>
              <a:ext cx="6092" cy="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диагностических тест-систем для проведения серологического мониторинга </a:t>
              </a:r>
              <a:r>
                <a:rPr lang="ru-RU" sz="1600" b="1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 туберкулез, пневмококковая инфекция, </a:t>
              </a:r>
              <a:r>
                <a:rPr lang="ru-RU" sz="1600" b="1" dirty="0" err="1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ВПЧ-инфекция</a:t>
              </a:r>
              <a:r>
                <a:rPr lang="ru-RU" sz="1600" b="1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ротавирусная инфекция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9071"/>
            <a:ext cx="8928992" cy="114300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поручений по вопросам производства и обращения иммунобиологических лекарственных препаратов (утв. Президентом РФ 20 июля 2019 г. N Пр-1413)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3026" y="1672591"/>
            <a:ext cx="6353492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……Разработать и утвердить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стратегию развития иммунопрофилактики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инфекционных болезней на период до 2035 года, определив в качестве первоочередных задач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удовлетворение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 2025 году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потребностей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населения в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иммунобиологических лекарственных препаратах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организацию на производственной базе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отечественных предприятий полного цикла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производства вакцин для прививок, включенных в национальный календарь профилактических прививок и календарь профилактических прививок по эпидемическим показаниям, в том числе ключевых и исходных компонентов этих вакцин, а также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обеспечить реализацию названной стратегии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……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AA3A458-4E34-440D-A784-9EEA1E10E4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658"/>
          <a:stretch/>
        </p:blipFill>
        <p:spPr>
          <a:xfrm>
            <a:off x="5900679" y="1700808"/>
            <a:ext cx="3243321" cy="27599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FC36323-8744-4058-9855-7F519F18A317}"/>
              </a:ext>
            </a:extLst>
          </p:cNvPr>
          <p:cNvSpPr/>
          <p:nvPr/>
        </p:nvSpPr>
        <p:spPr>
          <a:xfrm>
            <a:off x="5688502" y="6145295"/>
            <a:ext cx="345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−1 декабря 2019 г.</a:t>
            </a:r>
          </a:p>
        </p:txBody>
      </p:sp>
    </p:spTree>
    <p:extLst>
      <p:ext uri="{BB962C8B-B14F-4D97-AF65-F5344CB8AC3E}">
        <p14:creationId xmlns:p14="http://schemas.microsoft.com/office/powerpoint/2010/main" val="550948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267" y="2264515"/>
            <a:ext cx="8676457" cy="1930226"/>
          </a:xfrm>
        </p:spPr>
        <p:txBody>
          <a:bodyPr>
            <a:noAutofit/>
          </a:bodyPr>
          <a:lstStyle/>
          <a:p>
            <a:r>
              <a:rPr lang="ru-RU" sz="6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0313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939" y="0"/>
            <a:ext cx="8686800" cy="85010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Вакцинопрофилактика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вчера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сегодня</a:t>
            </a:r>
          </a:p>
        </p:txBody>
      </p:sp>
      <p:pic>
        <p:nvPicPr>
          <p:cNvPr id="2050" name="Picture 2" descr="http://jmedic.ru/wp-content/uploads/2015/11/privivka-ot-pnevmonii-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6" r="11951"/>
          <a:stretch/>
        </p:blipFill>
        <p:spPr bwMode="auto">
          <a:xfrm>
            <a:off x="194796" y="1554485"/>
            <a:ext cx="2075266" cy="198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8732" y="788809"/>
            <a:ext cx="6405310" cy="6558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История современной вакцинопрофилактики началась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14 мая 1796 г.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234" y="3451379"/>
            <a:ext cx="2438516" cy="432550"/>
          </a:xfrm>
        </p:spPr>
        <p:txBody>
          <a:bodyPr lIns="0" rIns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Эдвард Энтони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Дженнер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(17 мая 1749 — 26 января 1823)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1939" y="4526229"/>
            <a:ext cx="3150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220 лет</a:t>
            </a:r>
          </a:p>
        </p:txBody>
      </p:sp>
      <p:grpSp>
        <p:nvGrpSpPr>
          <p:cNvPr id="29" name="Group 18">
            <a:extLst>
              <a:ext uri="{FF2B5EF4-FFF2-40B4-BE49-F238E27FC236}">
                <a16:creationId xmlns:a16="http://schemas.microsoft.com/office/drawing/2014/main" xmlns="" id="{25659501-20BD-4704-BB24-128A888C8A1A}"/>
              </a:ext>
            </a:extLst>
          </p:cNvPr>
          <p:cNvGrpSpPr>
            <a:grpSpLocks/>
          </p:cNvGrpSpPr>
          <p:nvPr/>
        </p:nvGrpSpPr>
        <p:grpSpPr bwMode="auto">
          <a:xfrm>
            <a:off x="3007530" y="1656624"/>
            <a:ext cx="5941675" cy="4809391"/>
            <a:chOff x="1177" y="1296"/>
            <a:chExt cx="3335" cy="2715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xmlns="" id="{30ACC6C6-BC11-4F52-BDC7-10973D7311A3}"/>
                </a:ext>
              </a:extLst>
            </p:cNvPr>
            <p:cNvSpPr>
              <a:spLocks/>
            </p:cNvSpPr>
            <p:nvPr/>
          </p:nvSpPr>
          <p:spPr bwMode="gray">
            <a:xfrm rot="-794496">
              <a:off x="2989" y="1859"/>
              <a:ext cx="725" cy="2089"/>
            </a:xfrm>
            <a:custGeom>
              <a:avLst/>
              <a:gdLst>
                <a:gd name="T0" fmla="*/ 0 w 646"/>
                <a:gd name="T1" fmla="*/ 0 h 1861"/>
                <a:gd name="T2" fmla="*/ 48 w 646"/>
                <a:gd name="T3" fmla="*/ 14 h 1861"/>
                <a:gd name="T4" fmla="*/ 98 w 646"/>
                <a:gd name="T5" fmla="*/ 32 h 1861"/>
                <a:gd name="T6" fmla="*/ 147 w 646"/>
                <a:gd name="T7" fmla="*/ 54 h 1861"/>
                <a:gd name="T8" fmla="*/ 195 w 646"/>
                <a:gd name="T9" fmla="*/ 81 h 1861"/>
                <a:gd name="T10" fmla="*/ 242 w 646"/>
                <a:gd name="T11" fmla="*/ 111 h 1861"/>
                <a:gd name="T12" fmla="*/ 288 w 646"/>
                <a:gd name="T13" fmla="*/ 147 h 1861"/>
                <a:gd name="T14" fmla="*/ 333 w 646"/>
                <a:gd name="T15" fmla="*/ 185 h 1861"/>
                <a:gd name="T16" fmla="*/ 377 w 646"/>
                <a:gd name="T17" fmla="*/ 228 h 1861"/>
                <a:gd name="T18" fmla="*/ 418 w 646"/>
                <a:gd name="T19" fmla="*/ 275 h 1861"/>
                <a:gd name="T20" fmla="*/ 457 w 646"/>
                <a:gd name="T21" fmla="*/ 325 h 1861"/>
                <a:gd name="T22" fmla="*/ 493 w 646"/>
                <a:gd name="T23" fmla="*/ 379 h 1861"/>
                <a:gd name="T24" fmla="*/ 526 w 646"/>
                <a:gd name="T25" fmla="*/ 437 h 1861"/>
                <a:gd name="T26" fmla="*/ 555 w 646"/>
                <a:gd name="T27" fmla="*/ 497 h 1861"/>
                <a:gd name="T28" fmla="*/ 582 w 646"/>
                <a:gd name="T29" fmla="*/ 562 h 1861"/>
                <a:gd name="T30" fmla="*/ 604 w 646"/>
                <a:gd name="T31" fmla="*/ 630 h 1861"/>
                <a:gd name="T32" fmla="*/ 621 w 646"/>
                <a:gd name="T33" fmla="*/ 700 h 1861"/>
                <a:gd name="T34" fmla="*/ 634 w 646"/>
                <a:gd name="T35" fmla="*/ 774 h 1861"/>
                <a:gd name="T36" fmla="*/ 642 w 646"/>
                <a:gd name="T37" fmla="*/ 851 h 1861"/>
                <a:gd name="T38" fmla="*/ 646 w 646"/>
                <a:gd name="T39" fmla="*/ 930 h 1861"/>
                <a:gd name="T40" fmla="*/ 643 w 646"/>
                <a:gd name="T41" fmla="*/ 1011 h 1861"/>
                <a:gd name="T42" fmla="*/ 636 w 646"/>
                <a:gd name="T43" fmla="*/ 1086 h 1861"/>
                <a:gd name="T44" fmla="*/ 623 w 646"/>
                <a:gd name="T45" fmla="*/ 1160 h 1861"/>
                <a:gd name="T46" fmla="*/ 607 w 646"/>
                <a:gd name="T47" fmla="*/ 1230 h 1861"/>
                <a:gd name="T48" fmla="*/ 585 w 646"/>
                <a:gd name="T49" fmla="*/ 1297 h 1861"/>
                <a:gd name="T50" fmla="*/ 561 w 646"/>
                <a:gd name="T51" fmla="*/ 1361 h 1861"/>
                <a:gd name="T52" fmla="*/ 533 w 646"/>
                <a:gd name="T53" fmla="*/ 1421 h 1861"/>
                <a:gd name="T54" fmla="*/ 500 w 646"/>
                <a:gd name="T55" fmla="*/ 1478 h 1861"/>
                <a:gd name="T56" fmla="*/ 466 w 646"/>
                <a:gd name="T57" fmla="*/ 1532 h 1861"/>
                <a:gd name="T58" fmla="*/ 428 w 646"/>
                <a:gd name="T59" fmla="*/ 1582 h 1861"/>
                <a:gd name="T60" fmla="*/ 388 w 646"/>
                <a:gd name="T61" fmla="*/ 1627 h 1861"/>
                <a:gd name="T62" fmla="*/ 345 w 646"/>
                <a:gd name="T63" fmla="*/ 1670 h 1861"/>
                <a:gd name="T64" fmla="*/ 301 w 646"/>
                <a:gd name="T65" fmla="*/ 1709 h 1861"/>
                <a:gd name="T66" fmla="*/ 254 w 646"/>
                <a:gd name="T67" fmla="*/ 1744 h 1861"/>
                <a:gd name="T68" fmla="*/ 205 w 646"/>
                <a:gd name="T69" fmla="*/ 1776 h 1861"/>
                <a:gd name="T70" fmla="*/ 156 w 646"/>
                <a:gd name="T71" fmla="*/ 1803 h 1861"/>
                <a:gd name="T72" fmla="*/ 104 w 646"/>
                <a:gd name="T73" fmla="*/ 1826 h 1861"/>
                <a:gd name="T74" fmla="*/ 53 w 646"/>
                <a:gd name="T75" fmla="*/ 1846 h 1861"/>
                <a:gd name="T76" fmla="*/ 0 w 646"/>
                <a:gd name="T77" fmla="*/ 1861 h 1861"/>
                <a:gd name="T78" fmla="*/ 0 w 646"/>
                <a:gd name="T79" fmla="*/ 0 h 1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447EC4">
                    <a:gamma/>
                    <a:tint val="0"/>
                    <a:invGamma/>
                  </a:srgbClr>
                </a:gs>
                <a:gs pos="100000">
                  <a:srgbClr val="447EC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xmlns="" id="{98B4EFE5-A510-4587-8623-471345EEB6C1}"/>
                </a:ext>
              </a:extLst>
            </p:cNvPr>
            <p:cNvSpPr>
              <a:spLocks/>
            </p:cNvSpPr>
            <p:nvPr/>
          </p:nvSpPr>
          <p:spPr bwMode="gray">
            <a:xfrm rot="5461794">
              <a:off x="1859" y="1577"/>
              <a:ext cx="725" cy="2089"/>
            </a:xfrm>
            <a:custGeom>
              <a:avLst/>
              <a:gdLst>
                <a:gd name="T0" fmla="*/ 0 w 646"/>
                <a:gd name="T1" fmla="*/ 0 h 1861"/>
                <a:gd name="T2" fmla="*/ 48 w 646"/>
                <a:gd name="T3" fmla="*/ 14 h 1861"/>
                <a:gd name="T4" fmla="*/ 98 w 646"/>
                <a:gd name="T5" fmla="*/ 32 h 1861"/>
                <a:gd name="T6" fmla="*/ 147 w 646"/>
                <a:gd name="T7" fmla="*/ 54 h 1861"/>
                <a:gd name="T8" fmla="*/ 195 w 646"/>
                <a:gd name="T9" fmla="*/ 81 h 1861"/>
                <a:gd name="T10" fmla="*/ 242 w 646"/>
                <a:gd name="T11" fmla="*/ 111 h 1861"/>
                <a:gd name="T12" fmla="*/ 288 w 646"/>
                <a:gd name="T13" fmla="*/ 147 h 1861"/>
                <a:gd name="T14" fmla="*/ 333 w 646"/>
                <a:gd name="T15" fmla="*/ 185 h 1861"/>
                <a:gd name="T16" fmla="*/ 377 w 646"/>
                <a:gd name="T17" fmla="*/ 228 h 1861"/>
                <a:gd name="T18" fmla="*/ 418 w 646"/>
                <a:gd name="T19" fmla="*/ 275 h 1861"/>
                <a:gd name="T20" fmla="*/ 457 w 646"/>
                <a:gd name="T21" fmla="*/ 325 h 1861"/>
                <a:gd name="T22" fmla="*/ 493 w 646"/>
                <a:gd name="T23" fmla="*/ 379 h 1861"/>
                <a:gd name="T24" fmla="*/ 526 w 646"/>
                <a:gd name="T25" fmla="*/ 437 h 1861"/>
                <a:gd name="T26" fmla="*/ 555 w 646"/>
                <a:gd name="T27" fmla="*/ 497 h 1861"/>
                <a:gd name="T28" fmla="*/ 582 w 646"/>
                <a:gd name="T29" fmla="*/ 562 h 1861"/>
                <a:gd name="T30" fmla="*/ 604 w 646"/>
                <a:gd name="T31" fmla="*/ 630 h 1861"/>
                <a:gd name="T32" fmla="*/ 621 w 646"/>
                <a:gd name="T33" fmla="*/ 700 h 1861"/>
                <a:gd name="T34" fmla="*/ 634 w 646"/>
                <a:gd name="T35" fmla="*/ 774 h 1861"/>
                <a:gd name="T36" fmla="*/ 642 w 646"/>
                <a:gd name="T37" fmla="*/ 851 h 1861"/>
                <a:gd name="T38" fmla="*/ 646 w 646"/>
                <a:gd name="T39" fmla="*/ 930 h 1861"/>
                <a:gd name="T40" fmla="*/ 643 w 646"/>
                <a:gd name="T41" fmla="*/ 1011 h 1861"/>
                <a:gd name="T42" fmla="*/ 636 w 646"/>
                <a:gd name="T43" fmla="*/ 1086 h 1861"/>
                <a:gd name="T44" fmla="*/ 623 w 646"/>
                <a:gd name="T45" fmla="*/ 1160 h 1861"/>
                <a:gd name="T46" fmla="*/ 607 w 646"/>
                <a:gd name="T47" fmla="*/ 1230 h 1861"/>
                <a:gd name="T48" fmla="*/ 585 w 646"/>
                <a:gd name="T49" fmla="*/ 1297 h 1861"/>
                <a:gd name="T50" fmla="*/ 561 w 646"/>
                <a:gd name="T51" fmla="*/ 1361 h 1861"/>
                <a:gd name="T52" fmla="*/ 533 w 646"/>
                <a:gd name="T53" fmla="*/ 1421 h 1861"/>
                <a:gd name="T54" fmla="*/ 500 w 646"/>
                <a:gd name="T55" fmla="*/ 1478 h 1861"/>
                <a:gd name="T56" fmla="*/ 466 w 646"/>
                <a:gd name="T57" fmla="*/ 1532 h 1861"/>
                <a:gd name="T58" fmla="*/ 428 w 646"/>
                <a:gd name="T59" fmla="*/ 1582 h 1861"/>
                <a:gd name="T60" fmla="*/ 388 w 646"/>
                <a:gd name="T61" fmla="*/ 1627 h 1861"/>
                <a:gd name="T62" fmla="*/ 345 w 646"/>
                <a:gd name="T63" fmla="*/ 1670 h 1861"/>
                <a:gd name="T64" fmla="*/ 301 w 646"/>
                <a:gd name="T65" fmla="*/ 1709 h 1861"/>
                <a:gd name="T66" fmla="*/ 254 w 646"/>
                <a:gd name="T67" fmla="*/ 1744 h 1861"/>
                <a:gd name="T68" fmla="*/ 205 w 646"/>
                <a:gd name="T69" fmla="*/ 1776 h 1861"/>
                <a:gd name="T70" fmla="*/ 156 w 646"/>
                <a:gd name="T71" fmla="*/ 1803 h 1861"/>
                <a:gd name="T72" fmla="*/ 104 w 646"/>
                <a:gd name="T73" fmla="*/ 1826 h 1861"/>
                <a:gd name="T74" fmla="*/ 53 w 646"/>
                <a:gd name="T75" fmla="*/ 1846 h 1861"/>
                <a:gd name="T76" fmla="*/ 0 w 646"/>
                <a:gd name="T77" fmla="*/ 1861 h 1861"/>
                <a:gd name="T78" fmla="*/ 0 w 646"/>
                <a:gd name="T79" fmla="*/ 0 h 1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2A684C">
                    <a:gamma/>
                    <a:tint val="0"/>
                    <a:invGamma/>
                  </a:srgbClr>
                </a:gs>
                <a:gs pos="100000">
                  <a:srgbClr val="2A684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xmlns="" id="{B79672DD-3DF9-422F-AA47-FFAD0C4B2A64}"/>
                </a:ext>
              </a:extLst>
            </p:cNvPr>
            <p:cNvSpPr>
              <a:spLocks/>
            </p:cNvSpPr>
            <p:nvPr/>
          </p:nvSpPr>
          <p:spPr bwMode="gray">
            <a:xfrm rot="-7471624">
              <a:off x="3024" y="614"/>
              <a:ext cx="725" cy="2090"/>
            </a:xfrm>
            <a:custGeom>
              <a:avLst/>
              <a:gdLst>
                <a:gd name="T0" fmla="*/ 0 w 646"/>
                <a:gd name="T1" fmla="*/ 0 h 1861"/>
                <a:gd name="T2" fmla="*/ 48 w 646"/>
                <a:gd name="T3" fmla="*/ 14 h 1861"/>
                <a:gd name="T4" fmla="*/ 98 w 646"/>
                <a:gd name="T5" fmla="*/ 32 h 1861"/>
                <a:gd name="T6" fmla="*/ 147 w 646"/>
                <a:gd name="T7" fmla="*/ 54 h 1861"/>
                <a:gd name="T8" fmla="*/ 195 w 646"/>
                <a:gd name="T9" fmla="*/ 81 h 1861"/>
                <a:gd name="T10" fmla="*/ 242 w 646"/>
                <a:gd name="T11" fmla="*/ 111 h 1861"/>
                <a:gd name="T12" fmla="*/ 288 w 646"/>
                <a:gd name="T13" fmla="*/ 147 h 1861"/>
                <a:gd name="T14" fmla="*/ 333 w 646"/>
                <a:gd name="T15" fmla="*/ 185 h 1861"/>
                <a:gd name="T16" fmla="*/ 377 w 646"/>
                <a:gd name="T17" fmla="*/ 228 h 1861"/>
                <a:gd name="T18" fmla="*/ 418 w 646"/>
                <a:gd name="T19" fmla="*/ 275 h 1861"/>
                <a:gd name="T20" fmla="*/ 457 w 646"/>
                <a:gd name="T21" fmla="*/ 325 h 1861"/>
                <a:gd name="T22" fmla="*/ 493 w 646"/>
                <a:gd name="T23" fmla="*/ 379 h 1861"/>
                <a:gd name="T24" fmla="*/ 526 w 646"/>
                <a:gd name="T25" fmla="*/ 437 h 1861"/>
                <a:gd name="T26" fmla="*/ 555 w 646"/>
                <a:gd name="T27" fmla="*/ 497 h 1861"/>
                <a:gd name="T28" fmla="*/ 582 w 646"/>
                <a:gd name="T29" fmla="*/ 562 h 1861"/>
                <a:gd name="T30" fmla="*/ 604 w 646"/>
                <a:gd name="T31" fmla="*/ 630 h 1861"/>
                <a:gd name="T32" fmla="*/ 621 w 646"/>
                <a:gd name="T33" fmla="*/ 700 h 1861"/>
                <a:gd name="T34" fmla="*/ 634 w 646"/>
                <a:gd name="T35" fmla="*/ 774 h 1861"/>
                <a:gd name="T36" fmla="*/ 642 w 646"/>
                <a:gd name="T37" fmla="*/ 851 h 1861"/>
                <a:gd name="T38" fmla="*/ 646 w 646"/>
                <a:gd name="T39" fmla="*/ 930 h 1861"/>
                <a:gd name="T40" fmla="*/ 643 w 646"/>
                <a:gd name="T41" fmla="*/ 1011 h 1861"/>
                <a:gd name="T42" fmla="*/ 636 w 646"/>
                <a:gd name="T43" fmla="*/ 1086 h 1861"/>
                <a:gd name="T44" fmla="*/ 623 w 646"/>
                <a:gd name="T45" fmla="*/ 1160 h 1861"/>
                <a:gd name="T46" fmla="*/ 607 w 646"/>
                <a:gd name="T47" fmla="*/ 1230 h 1861"/>
                <a:gd name="T48" fmla="*/ 585 w 646"/>
                <a:gd name="T49" fmla="*/ 1297 h 1861"/>
                <a:gd name="T50" fmla="*/ 561 w 646"/>
                <a:gd name="T51" fmla="*/ 1361 h 1861"/>
                <a:gd name="T52" fmla="*/ 533 w 646"/>
                <a:gd name="T53" fmla="*/ 1421 h 1861"/>
                <a:gd name="T54" fmla="*/ 500 w 646"/>
                <a:gd name="T55" fmla="*/ 1478 h 1861"/>
                <a:gd name="T56" fmla="*/ 466 w 646"/>
                <a:gd name="T57" fmla="*/ 1532 h 1861"/>
                <a:gd name="T58" fmla="*/ 428 w 646"/>
                <a:gd name="T59" fmla="*/ 1582 h 1861"/>
                <a:gd name="T60" fmla="*/ 388 w 646"/>
                <a:gd name="T61" fmla="*/ 1627 h 1861"/>
                <a:gd name="T62" fmla="*/ 345 w 646"/>
                <a:gd name="T63" fmla="*/ 1670 h 1861"/>
                <a:gd name="T64" fmla="*/ 301 w 646"/>
                <a:gd name="T65" fmla="*/ 1709 h 1861"/>
                <a:gd name="T66" fmla="*/ 254 w 646"/>
                <a:gd name="T67" fmla="*/ 1744 h 1861"/>
                <a:gd name="T68" fmla="*/ 205 w 646"/>
                <a:gd name="T69" fmla="*/ 1776 h 1861"/>
                <a:gd name="T70" fmla="*/ 156 w 646"/>
                <a:gd name="T71" fmla="*/ 1803 h 1861"/>
                <a:gd name="T72" fmla="*/ 104 w 646"/>
                <a:gd name="T73" fmla="*/ 1826 h 1861"/>
                <a:gd name="T74" fmla="*/ 53 w 646"/>
                <a:gd name="T75" fmla="*/ 1846 h 1861"/>
                <a:gd name="T76" fmla="*/ 0 w 646"/>
                <a:gd name="T77" fmla="*/ 1861 h 1861"/>
                <a:gd name="T78" fmla="*/ 0 w 646"/>
                <a:gd name="T79" fmla="*/ 0 h 1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grpSp>
          <p:nvGrpSpPr>
            <p:cNvPr id="33" name="Group 22">
              <a:extLst>
                <a:ext uri="{FF2B5EF4-FFF2-40B4-BE49-F238E27FC236}">
                  <a16:creationId xmlns:a16="http://schemas.microsoft.com/office/drawing/2014/main" xmlns="" id="{C0D879AA-8069-46BB-92E7-18303C6B8A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7" y="1440"/>
              <a:ext cx="3335" cy="2571"/>
              <a:chOff x="768" y="1104"/>
              <a:chExt cx="3984" cy="3072"/>
            </a:xfrm>
          </p:grpSpPr>
          <p:sp>
            <p:nvSpPr>
              <p:cNvPr id="41" name="Freeform 23">
                <a:extLst>
                  <a:ext uri="{FF2B5EF4-FFF2-40B4-BE49-F238E27FC236}">
                    <a16:creationId xmlns:a16="http://schemas.microsoft.com/office/drawing/2014/main" xmlns="" id="{85A2F39D-865C-4ECC-AFF7-F078F324515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84" y="1680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48 w 646"/>
                  <a:gd name="T3" fmla="*/ 14 h 1861"/>
                  <a:gd name="T4" fmla="*/ 98 w 646"/>
                  <a:gd name="T5" fmla="*/ 32 h 1861"/>
                  <a:gd name="T6" fmla="*/ 147 w 646"/>
                  <a:gd name="T7" fmla="*/ 54 h 1861"/>
                  <a:gd name="T8" fmla="*/ 195 w 646"/>
                  <a:gd name="T9" fmla="*/ 81 h 1861"/>
                  <a:gd name="T10" fmla="*/ 242 w 646"/>
                  <a:gd name="T11" fmla="*/ 111 h 1861"/>
                  <a:gd name="T12" fmla="*/ 288 w 646"/>
                  <a:gd name="T13" fmla="*/ 147 h 1861"/>
                  <a:gd name="T14" fmla="*/ 333 w 646"/>
                  <a:gd name="T15" fmla="*/ 185 h 1861"/>
                  <a:gd name="T16" fmla="*/ 377 w 646"/>
                  <a:gd name="T17" fmla="*/ 228 h 1861"/>
                  <a:gd name="T18" fmla="*/ 418 w 646"/>
                  <a:gd name="T19" fmla="*/ 275 h 1861"/>
                  <a:gd name="T20" fmla="*/ 457 w 646"/>
                  <a:gd name="T21" fmla="*/ 325 h 1861"/>
                  <a:gd name="T22" fmla="*/ 493 w 646"/>
                  <a:gd name="T23" fmla="*/ 379 h 1861"/>
                  <a:gd name="T24" fmla="*/ 526 w 646"/>
                  <a:gd name="T25" fmla="*/ 437 h 1861"/>
                  <a:gd name="T26" fmla="*/ 555 w 646"/>
                  <a:gd name="T27" fmla="*/ 497 h 1861"/>
                  <a:gd name="T28" fmla="*/ 582 w 646"/>
                  <a:gd name="T29" fmla="*/ 562 h 1861"/>
                  <a:gd name="T30" fmla="*/ 604 w 646"/>
                  <a:gd name="T31" fmla="*/ 630 h 1861"/>
                  <a:gd name="T32" fmla="*/ 621 w 646"/>
                  <a:gd name="T33" fmla="*/ 700 h 1861"/>
                  <a:gd name="T34" fmla="*/ 634 w 646"/>
                  <a:gd name="T35" fmla="*/ 774 h 1861"/>
                  <a:gd name="T36" fmla="*/ 642 w 646"/>
                  <a:gd name="T37" fmla="*/ 851 h 1861"/>
                  <a:gd name="T38" fmla="*/ 646 w 646"/>
                  <a:gd name="T39" fmla="*/ 930 h 1861"/>
                  <a:gd name="T40" fmla="*/ 643 w 646"/>
                  <a:gd name="T41" fmla="*/ 1011 h 1861"/>
                  <a:gd name="T42" fmla="*/ 636 w 646"/>
                  <a:gd name="T43" fmla="*/ 1086 h 1861"/>
                  <a:gd name="T44" fmla="*/ 623 w 646"/>
                  <a:gd name="T45" fmla="*/ 1160 h 1861"/>
                  <a:gd name="T46" fmla="*/ 607 w 646"/>
                  <a:gd name="T47" fmla="*/ 1230 h 1861"/>
                  <a:gd name="T48" fmla="*/ 585 w 646"/>
                  <a:gd name="T49" fmla="*/ 1297 h 1861"/>
                  <a:gd name="T50" fmla="*/ 561 w 646"/>
                  <a:gd name="T51" fmla="*/ 1361 h 1861"/>
                  <a:gd name="T52" fmla="*/ 533 w 646"/>
                  <a:gd name="T53" fmla="*/ 1421 h 1861"/>
                  <a:gd name="T54" fmla="*/ 500 w 646"/>
                  <a:gd name="T55" fmla="*/ 1478 h 1861"/>
                  <a:gd name="T56" fmla="*/ 466 w 646"/>
                  <a:gd name="T57" fmla="*/ 1532 h 1861"/>
                  <a:gd name="T58" fmla="*/ 428 w 646"/>
                  <a:gd name="T59" fmla="*/ 1582 h 1861"/>
                  <a:gd name="T60" fmla="*/ 388 w 646"/>
                  <a:gd name="T61" fmla="*/ 1627 h 1861"/>
                  <a:gd name="T62" fmla="*/ 345 w 646"/>
                  <a:gd name="T63" fmla="*/ 1670 h 1861"/>
                  <a:gd name="T64" fmla="*/ 301 w 646"/>
                  <a:gd name="T65" fmla="*/ 1709 h 1861"/>
                  <a:gd name="T66" fmla="*/ 254 w 646"/>
                  <a:gd name="T67" fmla="*/ 1744 h 1861"/>
                  <a:gd name="T68" fmla="*/ 205 w 646"/>
                  <a:gd name="T69" fmla="*/ 1776 h 1861"/>
                  <a:gd name="T70" fmla="*/ 156 w 646"/>
                  <a:gd name="T71" fmla="*/ 1803 h 1861"/>
                  <a:gd name="T72" fmla="*/ 104 w 646"/>
                  <a:gd name="T73" fmla="*/ 1826 h 1861"/>
                  <a:gd name="T74" fmla="*/ 53 w 646"/>
                  <a:gd name="T75" fmla="*/ 1846 h 1861"/>
                  <a:gd name="T76" fmla="*/ 0 w 646"/>
                  <a:gd name="T77" fmla="*/ 1861 h 1861"/>
                  <a:gd name="T78" fmla="*/ 0 w 646"/>
                  <a:gd name="T79" fmla="*/ 0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CFDB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Freeform 24">
                <a:extLst>
                  <a:ext uri="{FF2B5EF4-FFF2-40B4-BE49-F238E27FC236}">
                    <a16:creationId xmlns:a16="http://schemas.microsoft.com/office/drawing/2014/main" xmlns="" id="{E41A9C61-1136-4C80-8237-389FAA9B3E1D}"/>
                  </a:ext>
                </a:extLst>
              </p:cNvPr>
              <p:cNvSpPr>
                <a:spLocks/>
              </p:cNvSpPr>
              <p:nvPr/>
            </p:nvSpPr>
            <p:spPr bwMode="gray">
              <a:xfrm rot="6256290">
                <a:off x="1583" y="1153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48 w 646"/>
                  <a:gd name="T3" fmla="*/ 14 h 1861"/>
                  <a:gd name="T4" fmla="*/ 98 w 646"/>
                  <a:gd name="T5" fmla="*/ 32 h 1861"/>
                  <a:gd name="T6" fmla="*/ 147 w 646"/>
                  <a:gd name="T7" fmla="*/ 54 h 1861"/>
                  <a:gd name="T8" fmla="*/ 195 w 646"/>
                  <a:gd name="T9" fmla="*/ 81 h 1861"/>
                  <a:gd name="T10" fmla="*/ 242 w 646"/>
                  <a:gd name="T11" fmla="*/ 111 h 1861"/>
                  <a:gd name="T12" fmla="*/ 288 w 646"/>
                  <a:gd name="T13" fmla="*/ 147 h 1861"/>
                  <a:gd name="T14" fmla="*/ 333 w 646"/>
                  <a:gd name="T15" fmla="*/ 185 h 1861"/>
                  <a:gd name="T16" fmla="*/ 377 w 646"/>
                  <a:gd name="T17" fmla="*/ 228 h 1861"/>
                  <a:gd name="T18" fmla="*/ 418 w 646"/>
                  <a:gd name="T19" fmla="*/ 275 h 1861"/>
                  <a:gd name="T20" fmla="*/ 457 w 646"/>
                  <a:gd name="T21" fmla="*/ 325 h 1861"/>
                  <a:gd name="T22" fmla="*/ 493 w 646"/>
                  <a:gd name="T23" fmla="*/ 379 h 1861"/>
                  <a:gd name="T24" fmla="*/ 526 w 646"/>
                  <a:gd name="T25" fmla="*/ 437 h 1861"/>
                  <a:gd name="T26" fmla="*/ 555 w 646"/>
                  <a:gd name="T27" fmla="*/ 497 h 1861"/>
                  <a:gd name="T28" fmla="*/ 582 w 646"/>
                  <a:gd name="T29" fmla="*/ 562 h 1861"/>
                  <a:gd name="T30" fmla="*/ 604 w 646"/>
                  <a:gd name="T31" fmla="*/ 630 h 1861"/>
                  <a:gd name="T32" fmla="*/ 621 w 646"/>
                  <a:gd name="T33" fmla="*/ 700 h 1861"/>
                  <a:gd name="T34" fmla="*/ 634 w 646"/>
                  <a:gd name="T35" fmla="*/ 774 h 1861"/>
                  <a:gd name="T36" fmla="*/ 642 w 646"/>
                  <a:gd name="T37" fmla="*/ 851 h 1861"/>
                  <a:gd name="T38" fmla="*/ 646 w 646"/>
                  <a:gd name="T39" fmla="*/ 930 h 1861"/>
                  <a:gd name="T40" fmla="*/ 643 w 646"/>
                  <a:gd name="T41" fmla="*/ 1011 h 1861"/>
                  <a:gd name="T42" fmla="*/ 636 w 646"/>
                  <a:gd name="T43" fmla="*/ 1086 h 1861"/>
                  <a:gd name="T44" fmla="*/ 623 w 646"/>
                  <a:gd name="T45" fmla="*/ 1160 h 1861"/>
                  <a:gd name="T46" fmla="*/ 607 w 646"/>
                  <a:gd name="T47" fmla="*/ 1230 h 1861"/>
                  <a:gd name="T48" fmla="*/ 585 w 646"/>
                  <a:gd name="T49" fmla="*/ 1297 h 1861"/>
                  <a:gd name="T50" fmla="*/ 561 w 646"/>
                  <a:gd name="T51" fmla="*/ 1361 h 1861"/>
                  <a:gd name="T52" fmla="*/ 533 w 646"/>
                  <a:gd name="T53" fmla="*/ 1421 h 1861"/>
                  <a:gd name="T54" fmla="*/ 500 w 646"/>
                  <a:gd name="T55" fmla="*/ 1478 h 1861"/>
                  <a:gd name="T56" fmla="*/ 466 w 646"/>
                  <a:gd name="T57" fmla="*/ 1532 h 1861"/>
                  <a:gd name="T58" fmla="*/ 428 w 646"/>
                  <a:gd name="T59" fmla="*/ 1582 h 1861"/>
                  <a:gd name="T60" fmla="*/ 388 w 646"/>
                  <a:gd name="T61" fmla="*/ 1627 h 1861"/>
                  <a:gd name="T62" fmla="*/ 345 w 646"/>
                  <a:gd name="T63" fmla="*/ 1670 h 1861"/>
                  <a:gd name="T64" fmla="*/ 301 w 646"/>
                  <a:gd name="T65" fmla="*/ 1709 h 1861"/>
                  <a:gd name="T66" fmla="*/ 254 w 646"/>
                  <a:gd name="T67" fmla="*/ 1744 h 1861"/>
                  <a:gd name="T68" fmla="*/ 205 w 646"/>
                  <a:gd name="T69" fmla="*/ 1776 h 1861"/>
                  <a:gd name="T70" fmla="*/ 156 w 646"/>
                  <a:gd name="T71" fmla="*/ 1803 h 1861"/>
                  <a:gd name="T72" fmla="*/ 104 w 646"/>
                  <a:gd name="T73" fmla="*/ 1826 h 1861"/>
                  <a:gd name="T74" fmla="*/ 53 w 646"/>
                  <a:gd name="T75" fmla="*/ 1846 h 1861"/>
                  <a:gd name="T76" fmla="*/ 0 w 646"/>
                  <a:gd name="T77" fmla="*/ 1861 h 1861"/>
                  <a:gd name="T78" fmla="*/ 0 w 646"/>
                  <a:gd name="T79" fmla="*/ 0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CFDB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Freeform 25">
                <a:extLst>
                  <a:ext uri="{FF2B5EF4-FFF2-40B4-BE49-F238E27FC236}">
                    <a16:creationId xmlns:a16="http://schemas.microsoft.com/office/drawing/2014/main" xmlns="" id="{C22B514E-805E-4549-9FB1-09F7608D2B36}"/>
                  </a:ext>
                </a:extLst>
              </p:cNvPr>
              <p:cNvSpPr>
                <a:spLocks/>
              </p:cNvSpPr>
              <p:nvPr/>
            </p:nvSpPr>
            <p:spPr bwMode="gray">
              <a:xfrm rot="-6677128">
                <a:off x="3071" y="289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48 w 646"/>
                  <a:gd name="T3" fmla="*/ 14 h 1861"/>
                  <a:gd name="T4" fmla="*/ 98 w 646"/>
                  <a:gd name="T5" fmla="*/ 32 h 1861"/>
                  <a:gd name="T6" fmla="*/ 147 w 646"/>
                  <a:gd name="T7" fmla="*/ 54 h 1861"/>
                  <a:gd name="T8" fmla="*/ 195 w 646"/>
                  <a:gd name="T9" fmla="*/ 81 h 1861"/>
                  <a:gd name="T10" fmla="*/ 242 w 646"/>
                  <a:gd name="T11" fmla="*/ 111 h 1861"/>
                  <a:gd name="T12" fmla="*/ 288 w 646"/>
                  <a:gd name="T13" fmla="*/ 147 h 1861"/>
                  <a:gd name="T14" fmla="*/ 333 w 646"/>
                  <a:gd name="T15" fmla="*/ 185 h 1861"/>
                  <a:gd name="T16" fmla="*/ 377 w 646"/>
                  <a:gd name="T17" fmla="*/ 228 h 1861"/>
                  <a:gd name="T18" fmla="*/ 418 w 646"/>
                  <a:gd name="T19" fmla="*/ 275 h 1861"/>
                  <a:gd name="T20" fmla="*/ 457 w 646"/>
                  <a:gd name="T21" fmla="*/ 325 h 1861"/>
                  <a:gd name="T22" fmla="*/ 493 w 646"/>
                  <a:gd name="T23" fmla="*/ 379 h 1861"/>
                  <a:gd name="T24" fmla="*/ 526 w 646"/>
                  <a:gd name="T25" fmla="*/ 437 h 1861"/>
                  <a:gd name="T26" fmla="*/ 555 w 646"/>
                  <a:gd name="T27" fmla="*/ 497 h 1861"/>
                  <a:gd name="T28" fmla="*/ 582 w 646"/>
                  <a:gd name="T29" fmla="*/ 562 h 1861"/>
                  <a:gd name="T30" fmla="*/ 604 w 646"/>
                  <a:gd name="T31" fmla="*/ 630 h 1861"/>
                  <a:gd name="T32" fmla="*/ 621 w 646"/>
                  <a:gd name="T33" fmla="*/ 700 h 1861"/>
                  <a:gd name="T34" fmla="*/ 634 w 646"/>
                  <a:gd name="T35" fmla="*/ 774 h 1861"/>
                  <a:gd name="T36" fmla="*/ 642 w 646"/>
                  <a:gd name="T37" fmla="*/ 851 h 1861"/>
                  <a:gd name="T38" fmla="*/ 646 w 646"/>
                  <a:gd name="T39" fmla="*/ 930 h 1861"/>
                  <a:gd name="T40" fmla="*/ 643 w 646"/>
                  <a:gd name="T41" fmla="*/ 1011 h 1861"/>
                  <a:gd name="T42" fmla="*/ 636 w 646"/>
                  <a:gd name="T43" fmla="*/ 1086 h 1861"/>
                  <a:gd name="T44" fmla="*/ 623 w 646"/>
                  <a:gd name="T45" fmla="*/ 1160 h 1861"/>
                  <a:gd name="T46" fmla="*/ 607 w 646"/>
                  <a:gd name="T47" fmla="*/ 1230 h 1861"/>
                  <a:gd name="T48" fmla="*/ 585 w 646"/>
                  <a:gd name="T49" fmla="*/ 1297 h 1861"/>
                  <a:gd name="T50" fmla="*/ 561 w 646"/>
                  <a:gd name="T51" fmla="*/ 1361 h 1861"/>
                  <a:gd name="T52" fmla="*/ 533 w 646"/>
                  <a:gd name="T53" fmla="*/ 1421 h 1861"/>
                  <a:gd name="T54" fmla="*/ 500 w 646"/>
                  <a:gd name="T55" fmla="*/ 1478 h 1861"/>
                  <a:gd name="T56" fmla="*/ 466 w 646"/>
                  <a:gd name="T57" fmla="*/ 1532 h 1861"/>
                  <a:gd name="T58" fmla="*/ 428 w 646"/>
                  <a:gd name="T59" fmla="*/ 1582 h 1861"/>
                  <a:gd name="T60" fmla="*/ 388 w 646"/>
                  <a:gd name="T61" fmla="*/ 1627 h 1861"/>
                  <a:gd name="T62" fmla="*/ 345 w 646"/>
                  <a:gd name="T63" fmla="*/ 1670 h 1861"/>
                  <a:gd name="T64" fmla="*/ 301 w 646"/>
                  <a:gd name="T65" fmla="*/ 1709 h 1861"/>
                  <a:gd name="T66" fmla="*/ 254 w 646"/>
                  <a:gd name="T67" fmla="*/ 1744 h 1861"/>
                  <a:gd name="T68" fmla="*/ 205 w 646"/>
                  <a:gd name="T69" fmla="*/ 1776 h 1861"/>
                  <a:gd name="T70" fmla="*/ 156 w 646"/>
                  <a:gd name="T71" fmla="*/ 1803 h 1861"/>
                  <a:gd name="T72" fmla="*/ 104 w 646"/>
                  <a:gd name="T73" fmla="*/ 1826 h 1861"/>
                  <a:gd name="T74" fmla="*/ 53 w 646"/>
                  <a:gd name="T75" fmla="*/ 1846 h 1861"/>
                  <a:gd name="T76" fmla="*/ 0 w 646"/>
                  <a:gd name="T77" fmla="*/ 1861 h 1861"/>
                  <a:gd name="T78" fmla="*/ 0 w 646"/>
                  <a:gd name="T79" fmla="*/ 0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CFDB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5" name="Text Box 29">
              <a:extLst>
                <a:ext uri="{FF2B5EF4-FFF2-40B4-BE49-F238E27FC236}">
                  <a16:creationId xmlns:a16="http://schemas.microsoft.com/office/drawing/2014/main" xmlns="" id="{23B1C06F-02FF-42CE-9B37-73C3C2774EC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27" y="1888"/>
              <a:ext cx="1320" cy="76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Стратегическая инвестиция в охрану здоровья, благополучие индивидуума, семьи и нации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499752" y="5112425"/>
            <a:ext cx="2687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демографической политики и биологической безопасности страны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7670" y="2091678"/>
            <a:ext cx="2687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препараты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национальную безопасность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5463" y="2334125"/>
            <a:ext cx="2524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к активному долголетию</a:t>
            </a:r>
          </a:p>
        </p:txBody>
      </p:sp>
    </p:spTree>
    <p:extLst>
      <p:ext uri="{BB962C8B-B14F-4D97-AF65-F5344CB8AC3E}">
        <p14:creationId xmlns:p14="http://schemas.microsoft.com/office/powerpoint/2010/main" val="224025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73">
            <a:extLst>
              <a:ext uri="{FF2B5EF4-FFF2-40B4-BE49-F238E27FC236}">
                <a16:creationId xmlns:a16="http://schemas.microsoft.com/office/drawing/2014/main" xmlns="" id="{7E480281-636B-4A8D-8873-C63F8F7BE9FF}"/>
              </a:ext>
            </a:extLst>
          </p:cNvPr>
          <p:cNvGrpSpPr>
            <a:grpSpLocks/>
          </p:cNvGrpSpPr>
          <p:nvPr/>
        </p:nvGrpSpPr>
        <p:grpSpPr bwMode="auto">
          <a:xfrm>
            <a:off x="2939243" y="702522"/>
            <a:ext cx="120650" cy="1735138"/>
            <a:chOff x="1825" y="1655"/>
            <a:chExt cx="76" cy="1093"/>
          </a:xfrm>
        </p:grpSpPr>
        <p:sp>
          <p:nvSpPr>
            <p:cNvPr id="58" name="Rectangle 74">
              <a:extLst>
                <a:ext uri="{FF2B5EF4-FFF2-40B4-BE49-F238E27FC236}">
                  <a16:creationId xmlns:a16="http://schemas.microsoft.com/office/drawing/2014/main" xmlns="" id="{DE9D8EB6-C2DE-4514-9053-4CE0C6CA23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7" y="1655"/>
              <a:ext cx="74" cy="240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0" name="Rectangle 76">
              <a:extLst>
                <a:ext uri="{FF2B5EF4-FFF2-40B4-BE49-F238E27FC236}">
                  <a16:creationId xmlns:a16="http://schemas.microsoft.com/office/drawing/2014/main" xmlns="" id="{7CB374F8-CB6B-4A9F-A991-532F8BA541C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7" y="2209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1" name="Rectangle 77">
              <a:extLst>
                <a:ext uri="{FF2B5EF4-FFF2-40B4-BE49-F238E27FC236}">
                  <a16:creationId xmlns:a16="http://schemas.microsoft.com/office/drawing/2014/main" xmlns="" id="{C45F17BE-9181-4918-B13E-AF31BBD707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5" y="2641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up 80">
            <a:extLst>
              <a:ext uri="{FF2B5EF4-FFF2-40B4-BE49-F238E27FC236}">
                <a16:creationId xmlns:a16="http://schemas.microsoft.com/office/drawing/2014/main" xmlns="" id="{C0426F72-98A5-49BA-B068-82768C74CD42}"/>
              </a:ext>
            </a:extLst>
          </p:cNvPr>
          <p:cNvGrpSpPr>
            <a:grpSpLocks/>
          </p:cNvGrpSpPr>
          <p:nvPr/>
        </p:nvGrpSpPr>
        <p:grpSpPr bwMode="auto">
          <a:xfrm>
            <a:off x="5924573" y="624733"/>
            <a:ext cx="133350" cy="1812925"/>
            <a:chOff x="3598" y="1609"/>
            <a:chExt cx="84" cy="1142"/>
          </a:xfrm>
        </p:grpSpPr>
        <p:sp>
          <p:nvSpPr>
            <p:cNvPr id="65" name="Rectangle 81">
              <a:extLst>
                <a:ext uri="{FF2B5EF4-FFF2-40B4-BE49-F238E27FC236}">
                  <a16:creationId xmlns:a16="http://schemas.microsoft.com/office/drawing/2014/main" xmlns="" id="{007F7EF3-C702-435B-BC7F-95D7F3DA059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13" y="1609"/>
              <a:ext cx="69" cy="288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7" name="Rectangle 83">
              <a:extLst>
                <a:ext uri="{FF2B5EF4-FFF2-40B4-BE49-F238E27FC236}">
                  <a16:creationId xmlns:a16="http://schemas.microsoft.com/office/drawing/2014/main" xmlns="" id="{7C8E7DB6-85DA-4221-AACE-E044794EA25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00" y="2208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8" name="Rectangle 84">
              <a:extLst>
                <a:ext uri="{FF2B5EF4-FFF2-40B4-BE49-F238E27FC236}">
                  <a16:creationId xmlns:a16="http://schemas.microsoft.com/office/drawing/2014/main" xmlns="" id="{C8AD19AE-6BF2-4A8F-B73D-35473548ACC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8" y="2640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33" name="AutoShape 69">
            <a:extLst>
              <a:ext uri="{FF2B5EF4-FFF2-40B4-BE49-F238E27FC236}">
                <a16:creationId xmlns:a16="http://schemas.microsoft.com/office/drawing/2014/main" xmlns="" id="{714B3E95-8F8B-4FE7-835F-77CA75EB5B6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450" y="5263014"/>
            <a:ext cx="8763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  <a:contourClr>
              <a:srgbClr val="378FCB"/>
            </a:contourClr>
          </a:sp3d>
        </p:spPr>
        <p:txBody>
          <a:bodyPr wrap="none" anchor="ctr"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36" name="Text Box 72">
            <a:extLst>
              <a:ext uri="{FF2B5EF4-FFF2-40B4-BE49-F238E27FC236}">
                <a16:creationId xmlns:a16="http://schemas.microsoft.com/office/drawing/2014/main" xmlns="" id="{AB755300-4E8E-486D-9E57-4254E7B21D4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62300" y="6004376"/>
            <a:ext cx="2630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b="1">
                <a:solidFill>
                  <a:srgbClr val="000000"/>
                </a:solidFill>
                <a:latin typeface="Arial" panose="020B0604020202020204" pitchFamily="34" charset="0"/>
              </a:rPr>
              <a:t>Click to add Title</a:t>
            </a:r>
          </a:p>
        </p:txBody>
      </p:sp>
      <p:grpSp>
        <p:nvGrpSpPr>
          <p:cNvPr id="37" name="Group 73">
            <a:extLst>
              <a:ext uri="{FF2B5EF4-FFF2-40B4-BE49-F238E27FC236}">
                <a16:creationId xmlns:a16="http://schemas.microsoft.com/office/drawing/2014/main" xmlns="" id="{68957EAF-84D4-4C6D-A9A0-98700B4E0010}"/>
              </a:ext>
            </a:extLst>
          </p:cNvPr>
          <p:cNvGrpSpPr>
            <a:grpSpLocks/>
          </p:cNvGrpSpPr>
          <p:nvPr/>
        </p:nvGrpSpPr>
        <p:grpSpPr bwMode="auto">
          <a:xfrm>
            <a:off x="2933700" y="2767464"/>
            <a:ext cx="119063" cy="3971925"/>
            <a:chOff x="1824" y="1212"/>
            <a:chExt cx="75" cy="2502"/>
          </a:xfrm>
        </p:grpSpPr>
        <p:sp>
          <p:nvSpPr>
            <p:cNvPr id="38" name="Rectangle 74">
              <a:extLst>
                <a:ext uri="{FF2B5EF4-FFF2-40B4-BE49-F238E27FC236}">
                  <a16:creationId xmlns:a16="http://schemas.microsoft.com/office/drawing/2014/main" xmlns="" id="{83D09C44-E1FC-4E71-928A-EB5024196E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5" y="1212"/>
              <a:ext cx="74" cy="240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9" name="Rectangle 75">
              <a:extLst>
                <a:ext uri="{FF2B5EF4-FFF2-40B4-BE49-F238E27FC236}">
                  <a16:creationId xmlns:a16="http://schemas.microsoft.com/office/drawing/2014/main" xmlns="" id="{B9511C3B-F170-400C-8FE4-65A151FEF5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4" y="1780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0" name="Rectangle 76">
              <a:extLst>
                <a:ext uri="{FF2B5EF4-FFF2-40B4-BE49-F238E27FC236}">
                  <a16:creationId xmlns:a16="http://schemas.microsoft.com/office/drawing/2014/main" xmlns="" id="{427749EA-AF0C-4DA2-A314-E0BAFCB98B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7" y="2209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1" name="Rectangle 77">
              <a:extLst>
                <a:ext uri="{FF2B5EF4-FFF2-40B4-BE49-F238E27FC236}">
                  <a16:creationId xmlns:a16="http://schemas.microsoft.com/office/drawing/2014/main" xmlns="" id="{E59BA6AF-F1CD-4886-A8E3-2BEF05D57AD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5" y="2641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2" name="Rectangle 78">
              <a:extLst>
                <a:ext uri="{FF2B5EF4-FFF2-40B4-BE49-F238E27FC236}">
                  <a16:creationId xmlns:a16="http://schemas.microsoft.com/office/drawing/2014/main" xmlns="" id="{D185A379-7AA7-4ADF-A9D2-B2593A3148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5" y="3072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3" name="Rectangle 79">
              <a:extLst>
                <a:ext uri="{FF2B5EF4-FFF2-40B4-BE49-F238E27FC236}">
                  <a16:creationId xmlns:a16="http://schemas.microsoft.com/office/drawing/2014/main" xmlns="" id="{BB325D00-09CD-47C0-BE97-173E0F312B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7" y="3511"/>
              <a:ext cx="67" cy="203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 80">
            <a:extLst>
              <a:ext uri="{FF2B5EF4-FFF2-40B4-BE49-F238E27FC236}">
                <a16:creationId xmlns:a16="http://schemas.microsoft.com/office/drawing/2014/main" xmlns="" id="{32992E1E-4790-42D6-B565-32FB6D717FD3}"/>
              </a:ext>
            </a:extLst>
          </p:cNvPr>
          <p:cNvGrpSpPr>
            <a:grpSpLocks/>
          </p:cNvGrpSpPr>
          <p:nvPr/>
        </p:nvGrpSpPr>
        <p:grpSpPr bwMode="auto">
          <a:xfrm>
            <a:off x="5932488" y="2765876"/>
            <a:ext cx="125412" cy="3973513"/>
            <a:chOff x="3597" y="1211"/>
            <a:chExt cx="79" cy="2503"/>
          </a:xfrm>
        </p:grpSpPr>
        <p:sp>
          <p:nvSpPr>
            <p:cNvPr id="45" name="Rectangle 81">
              <a:extLst>
                <a:ext uri="{FF2B5EF4-FFF2-40B4-BE49-F238E27FC236}">
                  <a16:creationId xmlns:a16="http://schemas.microsoft.com/office/drawing/2014/main" xmlns="" id="{2EE02E14-B84D-4F43-8C03-33EA800C39A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8" y="1211"/>
              <a:ext cx="74" cy="240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6" name="Rectangle 82">
              <a:extLst>
                <a:ext uri="{FF2B5EF4-FFF2-40B4-BE49-F238E27FC236}">
                  <a16:creationId xmlns:a16="http://schemas.microsoft.com/office/drawing/2014/main" xmlns="" id="{DC5A369E-AD99-427F-9388-34E1667BD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7" y="1779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7" name="Rectangle 83">
              <a:extLst>
                <a:ext uri="{FF2B5EF4-FFF2-40B4-BE49-F238E27FC236}">
                  <a16:creationId xmlns:a16="http://schemas.microsoft.com/office/drawing/2014/main" xmlns="" id="{497EB122-162F-4B3E-A2D1-43FABE7680B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00" y="2208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8" name="Rectangle 84">
              <a:extLst>
                <a:ext uri="{FF2B5EF4-FFF2-40B4-BE49-F238E27FC236}">
                  <a16:creationId xmlns:a16="http://schemas.microsoft.com/office/drawing/2014/main" xmlns="" id="{6B4FC866-867C-4841-AAB6-997C32C400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8" y="2640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9" name="Rectangle 85">
              <a:extLst>
                <a:ext uri="{FF2B5EF4-FFF2-40B4-BE49-F238E27FC236}">
                  <a16:creationId xmlns:a16="http://schemas.microsoft.com/office/drawing/2014/main" xmlns="" id="{AA08BE68-3FEA-40EC-900E-B0DF8598D0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8" y="3071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0" name="Rectangle 86">
              <a:extLst>
                <a:ext uri="{FF2B5EF4-FFF2-40B4-BE49-F238E27FC236}">
                  <a16:creationId xmlns:a16="http://schemas.microsoft.com/office/drawing/2014/main" xmlns="" id="{A405D85D-CDB1-4555-B3A8-A7DA851D13D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00" y="3510"/>
              <a:ext cx="68" cy="204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51" name="Rectangle 87">
            <a:extLst>
              <a:ext uri="{FF2B5EF4-FFF2-40B4-BE49-F238E27FC236}">
                <a16:creationId xmlns:a16="http://schemas.microsoft.com/office/drawing/2014/main" xmlns="" id="{ABA2BC73-E255-4CEE-BE0C-7A1768702C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24100" y="6674720"/>
            <a:ext cx="4495800" cy="152400"/>
          </a:xfrm>
          <a:prstGeom prst="rect">
            <a:avLst/>
          </a:prstGeom>
          <a:gradFill rotWithShape="1">
            <a:gsLst>
              <a:gs pos="0">
                <a:srgbClr val="5F87D7">
                  <a:alpha val="0"/>
                </a:srgbClr>
              </a:gs>
              <a:gs pos="50000">
                <a:srgbClr val="5F87D7">
                  <a:gamma/>
                  <a:shade val="46275"/>
                  <a:invGamma/>
                  <a:alpha val="58000"/>
                </a:srgbClr>
              </a:gs>
              <a:gs pos="100000">
                <a:srgbClr val="5F87D7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2" name="AutoShape 69">
            <a:extLst>
              <a:ext uri="{FF2B5EF4-FFF2-40B4-BE49-F238E27FC236}">
                <a16:creationId xmlns:a16="http://schemas.microsoft.com/office/drawing/2014/main" xmlns="" id="{93B60242-4A6A-4661-95F8-49A0CBFAEEA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450" y="5967953"/>
            <a:ext cx="8763000" cy="5411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  <a:contourClr>
              <a:srgbClr val="378FCB"/>
            </a:contourClr>
          </a:sp3d>
        </p:spPr>
        <p:txBody>
          <a:bodyPr wrap="none" anchor="ctr"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53" name="AutoShape 69">
            <a:extLst>
              <a:ext uri="{FF2B5EF4-FFF2-40B4-BE49-F238E27FC236}">
                <a16:creationId xmlns:a16="http://schemas.microsoft.com/office/drawing/2014/main" xmlns="" id="{EB65F19A-EEAC-46EC-AE03-C755BCFECF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450" y="4617739"/>
            <a:ext cx="8763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  <a:contourClr>
              <a:srgbClr val="378FCB"/>
            </a:contourClr>
          </a:sp3d>
        </p:spPr>
        <p:txBody>
          <a:bodyPr wrap="none" anchor="ctr"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54" name="AutoShape 69">
            <a:extLst>
              <a:ext uri="{FF2B5EF4-FFF2-40B4-BE49-F238E27FC236}">
                <a16:creationId xmlns:a16="http://schemas.microsoft.com/office/drawing/2014/main" xmlns="" id="{67380198-D3C8-434D-99FD-7855C4F7DD1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0500" y="3943712"/>
            <a:ext cx="8763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  <a:contourClr>
              <a:srgbClr val="378FCB"/>
            </a:contourClr>
          </a:sp3d>
        </p:spPr>
        <p:txBody>
          <a:bodyPr wrap="none" anchor="ctr"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55" name="AutoShape 69">
            <a:extLst>
              <a:ext uri="{FF2B5EF4-FFF2-40B4-BE49-F238E27FC236}">
                <a16:creationId xmlns:a16="http://schemas.microsoft.com/office/drawing/2014/main" xmlns="" id="{1ED9DC5F-5B5A-4B9F-9F71-BE240E07C57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0500" y="3234144"/>
            <a:ext cx="8763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  <a:contourClr>
              <a:srgbClr val="378FCB"/>
            </a:contourClr>
          </a:sp3d>
        </p:spPr>
        <p:txBody>
          <a:bodyPr wrap="none" anchor="ctr"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56" name="AutoShape 69">
            <a:extLst>
              <a:ext uri="{FF2B5EF4-FFF2-40B4-BE49-F238E27FC236}">
                <a16:creationId xmlns:a16="http://schemas.microsoft.com/office/drawing/2014/main" xmlns="" id="{513C0DB3-4965-4693-B087-06F809EB38C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450" y="2528896"/>
            <a:ext cx="8763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  <a:contourClr>
              <a:srgbClr val="378FCB"/>
            </a:contourClr>
          </a:sp3d>
        </p:spPr>
        <p:txBody>
          <a:bodyPr wrap="none" anchor="ctr"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71" name="AutoShape 69">
            <a:extLst>
              <a:ext uri="{FF2B5EF4-FFF2-40B4-BE49-F238E27FC236}">
                <a16:creationId xmlns:a16="http://schemas.microsoft.com/office/drawing/2014/main" xmlns="" id="{35D5BAF3-6407-4FE9-99D3-D34C0BFEC8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450" y="1817321"/>
            <a:ext cx="8763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  <a:contourClr>
              <a:srgbClr val="378FCB"/>
            </a:contourClr>
          </a:sp3d>
        </p:spPr>
        <p:txBody>
          <a:bodyPr wrap="none" anchor="ctr"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72" name="AutoShape 69">
            <a:extLst>
              <a:ext uri="{FF2B5EF4-FFF2-40B4-BE49-F238E27FC236}">
                <a16:creationId xmlns:a16="http://schemas.microsoft.com/office/drawing/2014/main" xmlns="" id="{F7F8890F-083B-4350-84A6-D3ADDF4023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0500" y="1168541"/>
            <a:ext cx="8763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  <a:contourClr>
              <a:srgbClr val="378FCB"/>
            </a:contourClr>
          </a:sp3d>
        </p:spPr>
        <p:txBody>
          <a:bodyPr wrap="none" anchor="ctr"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3BDB0602-5C82-4C06-B0CD-CB951819361D}"/>
              </a:ext>
            </a:extLst>
          </p:cNvPr>
          <p:cNvSpPr/>
          <p:nvPr/>
        </p:nvSpPr>
        <p:spPr>
          <a:xfrm>
            <a:off x="220878" y="1086771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Укрепление государственной политики в сфере вакцинопрофилактики как инструмента обеспечения биологической безопасности страны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B8A2B695-8233-42C5-A45D-EFFB0DBB90F0}"/>
              </a:ext>
            </a:extLst>
          </p:cNvPr>
          <p:cNvSpPr/>
          <p:nvPr/>
        </p:nvSpPr>
        <p:spPr>
          <a:xfrm>
            <a:off x="209550" y="1844771"/>
            <a:ext cx="8743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Реконструкция и расширение отечественного производства вакцин</a:t>
            </a: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4BFEDBE6-EBC3-4180-927E-B0A16302D758}"/>
              </a:ext>
            </a:extLst>
          </p:cNvPr>
          <p:cNvSpPr/>
          <p:nvPr/>
        </p:nvSpPr>
        <p:spPr>
          <a:xfrm>
            <a:off x="190500" y="2490046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Совершенствование Национального календаря профилактических прививок и календаря по эпидемическим показаниям, обеспечение его гибкости с учетом сложившейся эпидемической  ситуации и появлением новых вакцин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2D2A1996-5FB2-4532-9E00-E4A131C6D0AD}"/>
              </a:ext>
            </a:extLst>
          </p:cNvPr>
          <p:cNvSpPr/>
          <p:nvPr/>
        </p:nvSpPr>
        <p:spPr>
          <a:xfrm>
            <a:off x="209550" y="3149320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Реализация в РФ стратегии ВОЗ «Иммунизация на протяжении всей жизни», разработка национального календаря прививок для взрослых</a:t>
            </a: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5C4A96D2-CAEC-4894-AEC3-67591F9874E3}"/>
              </a:ext>
            </a:extLst>
          </p:cNvPr>
          <p:cNvSpPr/>
          <p:nvPr/>
        </p:nvSpPr>
        <p:spPr>
          <a:xfrm>
            <a:off x="220878" y="3864872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Развитие региональных основ вакцинопрофилактики (региональные и корпоративные календари  профилактических прививок и обеспечение их правовой основы)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AFE3CB74-42A0-4CDC-AE39-9C9CF5F55CCB}"/>
              </a:ext>
            </a:extLst>
          </p:cNvPr>
          <p:cNvSpPr/>
          <p:nvPr/>
        </p:nvSpPr>
        <p:spPr>
          <a:xfrm>
            <a:off x="96044" y="4512356"/>
            <a:ext cx="8887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Переход от оценки массовой вакцинопрофилактики по показателям заболеваемости к управлению рисками вакцинопрофилактики, внедрение эпидемиологического надзора за вакцинопрофилактикой как методологии упреждающего воздействия на заболеваемость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E82C87C1-FDC9-42E3-96B3-B9939EA2CB34}"/>
              </a:ext>
            </a:extLst>
          </p:cNvPr>
          <p:cNvSpPr/>
          <p:nvPr/>
        </p:nvSpPr>
        <p:spPr>
          <a:xfrm>
            <a:off x="95250" y="5228914"/>
            <a:ext cx="8953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приверженности населения, медицинских работников, органов законодательной и  исполнительной власти, средств массовой информации к вакцинопрофилактике, разработка системы риск-коммуникаций и обеспечение её реализации во всех субъектах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192A4447-3A70-4EE3-BCCB-A3CD8EA9AAA7}"/>
              </a:ext>
            </a:extLst>
          </p:cNvPr>
          <p:cNvSpPr/>
          <p:nvPr/>
        </p:nvSpPr>
        <p:spPr>
          <a:xfrm>
            <a:off x="57944" y="588467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научного сопровождения вакцинопрофилактики на основе междисциплинарного подхода: активизация исследований по разработке иммунобиологических лекарственных препаратов (вакцин), диагностических тест-систем по слежению за популяционным иммунитетом</a:t>
            </a:r>
          </a:p>
        </p:txBody>
      </p:sp>
      <p:sp>
        <p:nvSpPr>
          <p:cNvPr id="81" name="Rectangle 2">
            <a:extLst>
              <a:ext uri="{FF2B5EF4-FFF2-40B4-BE49-F238E27FC236}">
                <a16:creationId xmlns:a16="http://schemas.microsoft.com/office/drawing/2014/main" xmlns="" id="{FB3CED35-70A8-42DE-BA11-B0E447BEFBBE}"/>
              </a:ext>
            </a:extLst>
          </p:cNvPr>
          <p:cNvSpPr txBox="1">
            <a:spLocks noChangeArrowheads="1"/>
          </p:cNvSpPr>
          <p:nvPr/>
        </p:nvSpPr>
        <p:spPr>
          <a:xfrm>
            <a:off x="95250" y="139939"/>
            <a:ext cx="8928992" cy="5635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Современная концепция развития вакцинопрофилактики в РФ</a:t>
            </a:r>
            <a:endParaRPr lang="en-US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3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трелка вниз 34"/>
          <p:cNvSpPr/>
          <p:nvPr/>
        </p:nvSpPr>
        <p:spPr>
          <a:xfrm>
            <a:off x="7010721" y="2026818"/>
            <a:ext cx="642942" cy="57292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1764794" y="1935762"/>
            <a:ext cx="642942" cy="71693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1013618" y="1202247"/>
            <a:ext cx="2076203" cy="940873"/>
            <a:chOff x="1471" y="1232"/>
            <a:chExt cx="1637" cy="795"/>
          </a:xfrm>
        </p:grpSpPr>
        <p:sp>
          <p:nvSpPr>
            <p:cNvPr id="95236" name="AutoShape 4"/>
            <p:cNvSpPr>
              <a:spLocks noChangeArrowheads="1"/>
            </p:cNvSpPr>
            <p:nvPr/>
          </p:nvSpPr>
          <p:spPr bwMode="gray">
            <a:xfrm>
              <a:off x="1471" y="1232"/>
              <a:ext cx="1637" cy="79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00000"/>
                </a:solidFill>
              </a:endParaRPr>
            </a:p>
          </p:txBody>
        </p:sp>
        <p:sp>
          <p:nvSpPr>
            <p:cNvPr id="95238" name="AutoShape 6"/>
            <p:cNvSpPr>
              <a:spLocks noChangeArrowheads="1"/>
            </p:cNvSpPr>
            <p:nvPr/>
          </p:nvSpPr>
          <p:spPr bwMode="gray">
            <a:xfrm>
              <a:off x="1534" y="1289"/>
              <a:ext cx="1574" cy="719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00000"/>
                </a:solidFill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-110783" y="2535466"/>
            <a:ext cx="4325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Федеральный бюджет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65631" y="2503763"/>
            <a:ext cx="4155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ea typeface="+mj-ea"/>
                <a:cs typeface="Times New Roman" pitchFamily="18" charset="0"/>
              </a:rPr>
              <a:t>Региональный бюджет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-299211" y="1221112"/>
            <a:ext cx="47738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Национальный </a:t>
            </a:r>
          </a:p>
          <a:p>
            <a:pPr algn="ctr"/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календарь </a:t>
            </a:r>
          </a:p>
          <a:p>
            <a:pPr algn="ctr"/>
            <a:r>
              <a:rPr lang="ru-RU" sz="16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(приложение 1)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04453" y="1348267"/>
            <a:ext cx="2349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Приказ МЗ РФ №125 от 21.03.2014 «Национальный календарь профилактических прививок»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A25A2AA7-F124-4E81-8338-9B4A8B7CC938}"/>
              </a:ext>
            </a:extLst>
          </p:cNvPr>
          <p:cNvSpPr txBox="1">
            <a:spLocks/>
          </p:cNvSpPr>
          <p:nvPr/>
        </p:nvSpPr>
        <p:spPr>
          <a:xfrm>
            <a:off x="0" y="213742"/>
            <a:ext cx="9085278" cy="1302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Укрепление государственной политики в сфере вакцинопрофилактики как инструмента обеспечения биологической безопасности страны</a:t>
            </a:r>
            <a:b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589" y="3763124"/>
            <a:ext cx="8842651" cy="625268"/>
          </a:xfrm>
          <a:prstGeom prst="round2Diag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закрепляет структуру финансирования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допускающую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альтернативных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588" y="4473846"/>
            <a:ext cx="8842651" cy="625268"/>
          </a:xfrm>
          <a:prstGeom prst="round2Diag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определена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государства по применению инновационных вакцин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изменяющейся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эпидемической ситуацией в том или ином регионе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586" y="3053728"/>
            <a:ext cx="8842651" cy="625268"/>
          </a:xfrm>
          <a:prstGeom prst="round2Diag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реализует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доступности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граждан быть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защищенными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новых возможностей иммунизации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587" y="5175237"/>
            <a:ext cx="8842651" cy="625268"/>
          </a:xfrm>
          <a:prstGeom prst="round2Diag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обеспечена гибкость календаря прививок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необходима разработка формата его регулярного пересмотра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8586" y="5886885"/>
            <a:ext cx="8842651" cy="897683"/>
          </a:xfrm>
          <a:prstGeom prst="round2Diag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государственном уровне не решен вопрос о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правовом регулировании действий медицинских работников,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необоснованно дающих отвод 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иммунизации,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отказывающихся от прививок </a:t>
            </a:r>
          </a:p>
        </p:txBody>
      </p:sp>
      <p:grpSp>
        <p:nvGrpSpPr>
          <p:cNvPr id="23" name="Group 3">
            <a:extLst>
              <a:ext uri="{FF2B5EF4-FFF2-40B4-BE49-F238E27FC236}">
                <a16:creationId xmlns:a16="http://schemas.microsoft.com/office/drawing/2014/main" xmlns="" id="{60AC18CF-640E-4B24-9ADA-5B3DBD015C2E}"/>
              </a:ext>
            </a:extLst>
          </p:cNvPr>
          <p:cNvGrpSpPr>
            <a:grpSpLocks/>
          </p:cNvGrpSpPr>
          <p:nvPr/>
        </p:nvGrpSpPr>
        <p:grpSpPr bwMode="auto">
          <a:xfrm>
            <a:off x="6175579" y="1208441"/>
            <a:ext cx="2076203" cy="940873"/>
            <a:chOff x="1471" y="1232"/>
            <a:chExt cx="1637" cy="795"/>
          </a:xfrm>
        </p:grpSpPr>
        <p:sp>
          <p:nvSpPr>
            <p:cNvPr id="28" name="AutoShape 4">
              <a:extLst>
                <a:ext uri="{FF2B5EF4-FFF2-40B4-BE49-F238E27FC236}">
                  <a16:creationId xmlns:a16="http://schemas.microsoft.com/office/drawing/2014/main" xmlns="" id="{A702DDC1-F4ED-4283-9B93-8D6BBA3E7F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71" y="1232"/>
              <a:ext cx="1637" cy="79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00000"/>
                </a:solidFill>
              </a:endParaRPr>
            </a:p>
          </p:txBody>
        </p:sp>
        <p:sp>
          <p:nvSpPr>
            <p:cNvPr id="30" name="AutoShape 6">
              <a:extLst>
                <a:ext uri="{FF2B5EF4-FFF2-40B4-BE49-F238E27FC236}">
                  <a16:creationId xmlns:a16="http://schemas.microsoft.com/office/drawing/2014/main" xmlns="" id="{AA428055-4AFA-40D5-BA5E-85B116932CA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34" y="1289"/>
              <a:ext cx="1574" cy="719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00000"/>
                </a:solidFill>
              </a:endParaRPr>
            </a:p>
          </p:txBody>
        </p:sp>
      </p:grp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BB40BFE2-754C-4FD4-8EC5-C144EA83FE2D}"/>
              </a:ext>
            </a:extLst>
          </p:cNvPr>
          <p:cNvSpPr/>
          <p:nvPr/>
        </p:nvSpPr>
        <p:spPr>
          <a:xfrm>
            <a:off x="5915293" y="1323290"/>
            <a:ext cx="26766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Календарь прививок</a:t>
            </a:r>
          </a:p>
          <a:p>
            <a:pPr algn="ctr"/>
            <a:r>
              <a:rPr lang="ru-RU" sz="14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по </a:t>
            </a:r>
            <a:r>
              <a:rPr lang="ru-RU" sz="1400" b="1" i="1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эпидпоказаниям</a:t>
            </a:r>
            <a:r>
              <a:rPr lang="ru-RU" sz="14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2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(приложение 2)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42A06385-28E5-48C1-9193-B09B38B1B2B9}"/>
              </a:ext>
            </a:extLst>
          </p:cNvPr>
          <p:cNvCxnSpPr>
            <a:cxnSpLocks/>
          </p:cNvCxnSpPr>
          <p:nvPr/>
        </p:nvCxnSpPr>
        <p:spPr>
          <a:xfrm>
            <a:off x="743194" y="2941241"/>
            <a:ext cx="784877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25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56">
            <a:extLst>
              <a:ext uri="{FF2B5EF4-FFF2-40B4-BE49-F238E27FC236}">
                <a16:creationId xmlns:a16="http://schemas.microsoft.com/office/drawing/2014/main" xmlns="" id="{69852599-7DC0-472F-BFCA-E1DC52CB1BDD}"/>
              </a:ext>
            </a:extLst>
          </p:cNvPr>
          <p:cNvGrpSpPr>
            <a:grpSpLocks/>
          </p:cNvGrpSpPr>
          <p:nvPr/>
        </p:nvGrpSpPr>
        <p:grpSpPr bwMode="auto">
          <a:xfrm>
            <a:off x="334" y="1435359"/>
            <a:ext cx="8695796" cy="4117975"/>
            <a:chOff x="964" y="1102"/>
            <a:chExt cx="6140" cy="2754"/>
          </a:xfrm>
        </p:grpSpPr>
        <p:grpSp>
          <p:nvGrpSpPr>
            <p:cNvPr id="25" name="Group 35">
              <a:extLst>
                <a:ext uri="{FF2B5EF4-FFF2-40B4-BE49-F238E27FC236}">
                  <a16:creationId xmlns:a16="http://schemas.microsoft.com/office/drawing/2014/main" xmlns="" id="{926DC853-FDA1-4AC4-8485-648674E775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102"/>
              <a:ext cx="6048" cy="820"/>
              <a:chOff x="912" y="1008"/>
              <a:chExt cx="6519" cy="912"/>
            </a:xfrm>
          </p:grpSpPr>
          <p:sp>
            <p:nvSpPr>
              <p:cNvPr id="40" name="AutoShape 36">
                <a:extLst>
                  <a:ext uri="{FF2B5EF4-FFF2-40B4-BE49-F238E27FC236}">
                    <a16:creationId xmlns:a16="http://schemas.microsoft.com/office/drawing/2014/main" xmlns="" id="{893C0FBD-D7B3-4A1D-9E77-81C605ADEBB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12" y="1008"/>
                <a:ext cx="6519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41" name="Group 37">
                <a:extLst>
                  <a:ext uri="{FF2B5EF4-FFF2-40B4-BE49-F238E27FC236}">
                    <a16:creationId xmlns:a16="http://schemas.microsoft.com/office/drawing/2014/main" xmlns="" id="{BE3CB820-05C8-4B10-B1CC-9EE40BA82C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1092"/>
                <a:ext cx="768" cy="746"/>
                <a:chOff x="999" y="1092"/>
                <a:chExt cx="768" cy="746"/>
              </a:xfrm>
            </p:grpSpPr>
            <p:sp>
              <p:nvSpPr>
                <p:cNvPr id="43" name="AutoShape 38">
                  <a:extLst>
                    <a:ext uri="{FF2B5EF4-FFF2-40B4-BE49-F238E27FC236}">
                      <a16:creationId xmlns:a16="http://schemas.microsoft.com/office/drawing/2014/main" xmlns="" id="{B7864A97-91C9-4A70-8CCB-76750FD721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1092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rgbClr val="77B7E7"/>
                    </a:gs>
                    <a:gs pos="100000">
                      <a:srgbClr val="77B7E7">
                        <a:gamma/>
                        <a:shade val="69804"/>
                        <a:invGamma/>
                      </a:srgbClr>
                    </a:gs>
                  </a:gsLst>
                  <a:lin ang="5400000" scaled="1"/>
                </a:gra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17347D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4" name="Freeform 39">
                  <a:extLst>
                    <a:ext uri="{FF2B5EF4-FFF2-40B4-BE49-F238E27FC236}">
                      <a16:creationId xmlns:a16="http://schemas.microsoft.com/office/drawing/2014/main" xmlns="" id="{D6483AB1-97E7-4862-8244-4BB2BD254E8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1140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77B7E7">
                        <a:gamma/>
                        <a:tint val="54510"/>
                        <a:invGamma/>
                      </a:srgbClr>
                    </a:gs>
                    <a:gs pos="50000">
                      <a:srgbClr val="77B7E7">
                        <a:alpha val="0"/>
                      </a:srgbClr>
                    </a:gs>
                    <a:gs pos="100000">
                      <a:srgbClr val="77B7E7">
                        <a:gamma/>
                        <a:tint val="5451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17347D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5" name="Text Box 40">
                  <a:extLst>
                    <a:ext uri="{FF2B5EF4-FFF2-40B4-BE49-F238E27FC236}">
                      <a16:creationId xmlns:a16="http://schemas.microsoft.com/office/drawing/2014/main" xmlns="" id="{774D6224-01FF-4249-8ACC-41E9C1A16E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56" y="1295"/>
                  <a:ext cx="640" cy="38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rgbClr val="17347D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ru-RU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</a:rPr>
                    <a:t>Title</a:t>
                  </a:r>
                </a:p>
              </p:txBody>
            </p:sp>
          </p:grpSp>
          <p:sp>
            <p:nvSpPr>
              <p:cNvPr id="42" name="Text Box 41">
                <a:extLst>
                  <a:ext uri="{FF2B5EF4-FFF2-40B4-BE49-F238E27FC236}">
                    <a16:creationId xmlns:a16="http://schemas.microsoft.com/office/drawing/2014/main" xmlns="" id="{347F785B-18C8-4B7D-AE43-0598396FD34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72" y="1149"/>
                <a:ext cx="5431" cy="7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Реконструкция и </a:t>
                </a:r>
                <a:r>
                  <a:rPr lang="ru-RU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переоборудование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отечественных предприятий</a:t>
                </a:r>
                <a:r>
                  <a:rPr lang="ru-RU" sz="2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по производству ИЛП в соответствии со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стандартами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GMP</a:t>
                </a:r>
                <a:endParaRPr lang="ru-RU" sz="20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26" name="Group 42">
              <a:extLst>
                <a:ext uri="{FF2B5EF4-FFF2-40B4-BE49-F238E27FC236}">
                  <a16:creationId xmlns:a16="http://schemas.microsoft.com/office/drawing/2014/main" xmlns="" id="{9CE8C862-5D37-4F13-98B3-9DA42291AF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4" y="2096"/>
              <a:ext cx="6093" cy="828"/>
              <a:chOff x="813" y="2050"/>
              <a:chExt cx="6568" cy="921"/>
            </a:xfrm>
          </p:grpSpPr>
          <p:sp>
            <p:nvSpPr>
              <p:cNvPr id="34" name="AutoShape 43">
                <a:extLst>
                  <a:ext uri="{FF2B5EF4-FFF2-40B4-BE49-F238E27FC236}">
                    <a16:creationId xmlns:a16="http://schemas.microsoft.com/office/drawing/2014/main" xmlns="" id="{867AE307-761F-4488-9AB3-E14B697D7F1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813" y="2059"/>
                <a:ext cx="6519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9216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35" name="Group 44">
                <a:extLst>
                  <a:ext uri="{FF2B5EF4-FFF2-40B4-BE49-F238E27FC236}">
                    <a16:creationId xmlns:a16="http://schemas.microsoft.com/office/drawing/2014/main" xmlns="" id="{F77E1825-39C8-4A09-B03F-1BE9B171F7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2100"/>
                <a:ext cx="768" cy="746"/>
                <a:chOff x="999" y="2100"/>
                <a:chExt cx="768" cy="746"/>
              </a:xfrm>
            </p:grpSpPr>
            <p:sp>
              <p:nvSpPr>
                <p:cNvPr id="37" name="AutoShape 45">
                  <a:extLst>
                    <a:ext uri="{FF2B5EF4-FFF2-40B4-BE49-F238E27FC236}">
                      <a16:creationId xmlns:a16="http://schemas.microsoft.com/office/drawing/2014/main" xmlns="" id="{2B625E1D-8F8B-45B6-A9E7-7396DF5873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210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rgbClr val="9999FF">
                        <a:gamma/>
                        <a:tint val="72549"/>
                        <a:invGamma/>
                      </a:srgbClr>
                    </a:gs>
                    <a:gs pos="100000">
                      <a:srgbClr val="9999FF"/>
                    </a:gs>
                  </a:gsLst>
                  <a:lin ang="5400000" scaled="1"/>
                </a:gra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17347D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" name="Freeform 46">
                  <a:extLst>
                    <a:ext uri="{FF2B5EF4-FFF2-40B4-BE49-F238E27FC236}">
                      <a16:creationId xmlns:a16="http://schemas.microsoft.com/office/drawing/2014/main" xmlns="" id="{9574C069-9CA9-4145-AB35-28E12F562DE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214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99FF">
                        <a:gamma/>
                        <a:tint val="42353"/>
                        <a:invGamma/>
                      </a:srgbClr>
                    </a:gs>
                    <a:gs pos="100000">
                      <a:srgbClr val="9999FF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17347D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" name="Text Box 47">
                  <a:extLst>
                    <a:ext uri="{FF2B5EF4-FFF2-40B4-BE49-F238E27FC236}">
                      <a16:creationId xmlns:a16="http://schemas.microsoft.com/office/drawing/2014/main" xmlns="" id="{9A6095F5-80FD-494E-B2A3-5D0B02F0C6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56" y="2304"/>
                  <a:ext cx="640" cy="38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rgbClr val="17347D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ru-RU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</a:rPr>
                    <a:t>Title</a:t>
                  </a:r>
                </a:p>
              </p:txBody>
            </p:sp>
          </p:grpSp>
          <p:sp>
            <p:nvSpPr>
              <p:cNvPr id="36" name="Text Box 48">
                <a:extLst>
                  <a:ext uri="{FF2B5EF4-FFF2-40B4-BE49-F238E27FC236}">
                    <a16:creationId xmlns:a16="http://schemas.microsoft.com/office/drawing/2014/main" xmlns="" id="{CB14746C-2D2E-47AA-A37D-D1499B69AEC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776" y="2050"/>
                <a:ext cx="5605" cy="8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Расширение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отечественного </a:t>
                </a:r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производства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вакцин против </a:t>
                </a:r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гемофильной инфекций типа В, инактивированной полиомиелитной вакцины,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комбинированных </a:t>
                </a:r>
                <a:r>
                  <a:rPr lang="ru-RU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вакцин,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содержащих </a:t>
                </a:r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ацеллюлярный коклюшный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компонент, тривакцины- </a:t>
                </a:r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корь, паротит, краснуха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27" name="Group 49">
              <a:extLst>
                <a:ext uri="{FF2B5EF4-FFF2-40B4-BE49-F238E27FC236}">
                  <a16:creationId xmlns:a16="http://schemas.microsoft.com/office/drawing/2014/main" xmlns="" id="{75C547D5-5575-433C-9CB4-FE22527825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3036"/>
              <a:ext cx="6048" cy="820"/>
              <a:chOff x="912" y="3036"/>
              <a:chExt cx="6519" cy="912"/>
            </a:xfrm>
          </p:grpSpPr>
          <p:sp>
            <p:nvSpPr>
              <p:cNvPr id="28" name="AutoShape 50">
                <a:extLst>
                  <a:ext uri="{FF2B5EF4-FFF2-40B4-BE49-F238E27FC236}">
                    <a16:creationId xmlns:a16="http://schemas.microsoft.com/office/drawing/2014/main" xmlns="" id="{91926454-DAF4-44AC-B90B-20E838B52DD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12" y="3036"/>
                <a:ext cx="6519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17347D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29" name="Group 51">
                <a:extLst>
                  <a:ext uri="{FF2B5EF4-FFF2-40B4-BE49-F238E27FC236}">
                    <a16:creationId xmlns:a16="http://schemas.microsoft.com/office/drawing/2014/main" xmlns="" id="{CF1136FC-C550-41BF-8B39-A643D59ABB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3120"/>
                <a:ext cx="768" cy="746"/>
                <a:chOff x="999" y="3120"/>
                <a:chExt cx="768" cy="746"/>
              </a:xfrm>
            </p:grpSpPr>
            <p:sp>
              <p:nvSpPr>
                <p:cNvPr id="31" name="AutoShape 52">
                  <a:extLst>
                    <a:ext uri="{FF2B5EF4-FFF2-40B4-BE49-F238E27FC236}">
                      <a16:creationId xmlns:a16="http://schemas.microsoft.com/office/drawing/2014/main" xmlns="" id="{34BC1F5A-8137-4A19-9FC2-B582099340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rgbClr val="45AB7D">
                        <a:gamma/>
                        <a:tint val="63529"/>
                        <a:invGamma/>
                      </a:srgbClr>
                    </a:gs>
                    <a:gs pos="100000">
                      <a:srgbClr val="45AB7D"/>
                    </a:gs>
                  </a:gsLst>
                  <a:lin ang="5400000" scaled="1"/>
                </a:gra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17347D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" name="Freeform 53">
                  <a:extLst>
                    <a:ext uri="{FF2B5EF4-FFF2-40B4-BE49-F238E27FC236}">
                      <a16:creationId xmlns:a16="http://schemas.microsoft.com/office/drawing/2014/main" xmlns="" id="{671EF043-F431-4667-93CA-86EFD5A0392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5AB7D">
                        <a:gamma/>
                        <a:tint val="48627"/>
                        <a:invGamma/>
                      </a:srgbClr>
                    </a:gs>
                    <a:gs pos="100000">
                      <a:srgbClr val="45AB7D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17347D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" name="Text Box 54">
                  <a:extLst>
                    <a:ext uri="{FF2B5EF4-FFF2-40B4-BE49-F238E27FC236}">
                      <a16:creationId xmlns:a16="http://schemas.microsoft.com/office/drawing/2014/main" xmlns="" id="{8314F87B-67C3-4729-A359-D02C1ED74C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56" y="3324"/>
                  <a:ext cx="640" cy="38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rgbClr val="17347D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ru-RU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</a:rPr>
                    <a:t>Title</a:t>
                  </a:r>
                </a:p>
              </p:txBody>
            </p:sp>
          </p:grpSp>
          <p:sp>
            <p:nvSpPr>
              <p:cNvPr id="30" name="Text Box 55">
                <a:extLst>
                  <a:ext uri="{FF2B5EF4-FFF2-40B4-BE49-F238E27FC236}">
                    <a16:creationId xmlns:a16="http://schemas.microsoft.com/office/drawing/2014/main" xmlns="" id="{68F9E2F0-505A-4352-98B7-DA70B288884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24" y="3173"/>
                <a:ext cx="5431" cy="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Взаимодействие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крупных </a:t>
                </a:r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отечественных производителей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ИЛП с </a:t>
                </a:r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зарубежными партнёрами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по </a:t>
                </a:r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локализации </a:t>
                </a:r>
                <a:r>
                  <a:rPr lang="ru-RU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производства новых </a:t>
                </a:r>
                <a:r>
                  <a:rPr lang="ru-RU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ИЛП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с технологией полного цикла</a:t>
                </a:r>
                <a:endParaRPr lang="ru-RU" dirty="0"/>
              </a:p>
            </p:txBody>
          </p:sp>
        </p:grp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273ED5F2-D75C-4E84-BE72-DF2D9FEA15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71" y="2988171"/>
            <a:ext cx="1067192" cy="1002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xmlns="" id="{1CD8E6D3-79AB-472E-8DEE-A62F9F5A39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6" r="6345"/>
          <a:stretch/>
        </p:blipFill>
        <p:spPr>
          <a:xfrm>
            <a:off x="219585" y="4473865"/>
            <a:ext cx="1025364" cy="948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id="{C57E3C40-65D8-4D15-B5EF-3C978C8C3C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0" r="13631"/>
          <a:stretch/>
        </p:blipFill>
        <p:spPr>
          <a:xfrm>
            <a:off x="212558" y="1568845"/>
            <a:ext cx="1073861" cy="968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2" name="Заголовок 1">
            <a:extLst>
              <a:ext uri="{FF2B5EF4-FFF2-40B4-BE49-F238E27FC236}">
                <a16:creationId xmlns:a16="http://schemas.microsoft.com/office/drawing/2014/main" xmlns="" id="{02F3BD32-B160-424D-B927-79ACECE7052F}"/>
              </a:ext>
            </a:extLst>
          </p:cNvPr>
          <p:cNvSpPr txBox="1">
            <a:spLocks/>
          </p:cNvSpPr>
          <p:nvPr/>
        </p:nvSpPr>
        <p:spPr>
          <a:xfrm>
            <a:off x="9368" y="0"/>
            <a:ext cx="9075634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и расширение отечественного производства вакцин 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58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D491D637-3889-4124-8C4A-07F80D4C8B6B}"/>
              </a:ext>
            </a:extLst>
          </p:cNvPr>
          <p:cNvSpPr/>
          <p:nvPr/>
        </p:nvSpPr>
        <p:spPr>
          <a:xfrm>
            <a:off x="111967" y="401821"/>
            <a:ext cx="8708505" cy="1136255"/>
          </a:xfrm>
          <a:prstGeom prst="rightArrow">
            <a:avLst>
              <a:gd name="adj1" fmla="val 50000"/>
              <a:gd name="adj2" fmla="val 70034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9B94344-34FB-4BEF-AB82-94758B41657E}"/>
              </a:ext>
            </a:extLst>
          </p:cNvPr>
          <p:cNvSpPr/>
          <p:nvPr/>
        </p:nvSpPr>
        <p:spPr>
          <a:xfrm>
            <a:off x="111966" y="940015"/>
            <a:ext cx="1434378" cy="1159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itchFamily="18" charset="0"/>
              </a:rPr>
              <a:t>Пневмококковая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itchFamily="18" charset="0"/>
              </a:rPr>
              <a:t>инфекция*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3E9B5F32-18C1-445B-9269-9436A0E890DB}"/>
              </a:ext>
            </a:extLst>
          </p:cNvPr>
          <p:cNvSpPr/>
          <p:nvPr/>
        </p:nvSpPr>
        <p:spPr>
          <a:xfrm>
            <a:off x="1546344" y="668401"/>
            <a:ext cx="7274128" cy="1136255"/>
          </a:xfrm>
          <a:prstGeom prst="rightArrow">
            <a:avLst>
              <a:gd name="adj1" fmla="val 50000"/>
              <a:gd name="adj2" fmla="val 70034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C9FE49D-122A-480E-9AFA-138A87C75E39}"/>
              </a:ext>
            </a:extLst>
          </p:cNvPr>
          <p:cNvSpPr/>
          <p:nvPr/>
        </p:nvSpPr>
        <p:spPr>
          <a:xfrm>
            <a:off x="1547096" y="1230139"/>
            <a:ext cx="1498270" cy="119180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itchFamily="18" charset="0"/>
              </a:rPr>
              <a:t>Менингококковая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itchFamily="18" charset="0"/>
              </a:rPr>
              <a:t>инфекция**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xmlns="" id="{92C34603-E9CB-49E7-A152-6D250E4C8801}"/>
              </a:ext>
            </a:extLst>
          </p:cNvPr>
          <p:cNvSpPr/>
          <p:nvPr/>
        </p:nvSpPr>
        <p:spPr>
          <a:xfrm>
            <a:off x="3045366" y="956431"/>
            <a:ext cx="5775106" cy="1136255"/>
          </a:xfrm>
          <a:prstGeom prst="rightArrow">
            <a:avLst>
              <a:gd name="adj1" fmla="val 50000"/>
              <a:gd name="adj2" fmla="val 70034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B46C7AA-9B22-4071-9295-4A0B9995C77C}"/>
              </a:ext>
            </a:extLst>
          </p:cNvPr>
          <p:cNvSpPr/>
          <p:nvPr/>
        </p:nvSpPr>
        <p:spPr>
          <a:xfrm>
            <a:off x="3044614" y="1537161"/>
            <a:ext cx="1391339" cy="11584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itchFamily="18" charset="0"/>
              </a:rPr>
              <a:t>Коклюш***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078D4262-7022-45A0-8164-3CB87131B103}"/>
              </a:ext>
            </a:extLst>
          </p:cNvPr>
          <p:cNvSpPr/>
          <p:nvPr/>
        </p:nvSpPr>
        <p:spPr>
          <a:xfrm>
            <a:off x="4435953" y="1244461"/>
            <a:ext cx="4384519" cy="1136255"/>
          </a:xfrm>
          <a:prstGeom prst="rightArrow">
            <a:avLst>
              <a:gd name="adj1" fmla="val 50000"/>
              <a:gd name="adj2" fmla="val 70034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4EEE887-94F0-4C12-8E4E-B3B82BD22F12}"/>
              </a:ext>
            </a:extLst>
          </p:cNvPr>
          <p:cNvSpPr/>
          <p:nvPr/>
        </p:nvSpPr>
        <p:spPr>
          <a:xfrm>
            <a:off x="4435953" y="1813231"/>
            <a:ext cx="1203427" cy="119180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itchFamily="18" charset="0"/>
              </a:rPr>
              <a:t>ВПЧ-инфекция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xmlns="" id="{80149F3C-FB1A-4E90-ABAE-70D63AA2CF01}"/>
              </a:ext>
            </a:extLst>
          </p:cNvPr>
          <p:cNvSpPr/>
          <p:nvPr/>
        </p:nvSpPr>
        <p:spPr>
          <a:xfrm>
            <a:off x="5639380" y="1511042"/>
            <a:ext cx="3181092" cy="1136255"/>
          </a:xfrm>
          <a:prstGeom prst="rightArrow">
            <a:avLst>
              <a:gd name="adj1" fmla="val 50000"/>
              <a:gd name="adj2" fmla="val 7003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8E5BCABE-B6F3-423B-BB44-A6F74B7A2453}"/>
              </a:ext>
            </a:extLst>
          </p:cNvPr>
          <p:cNvSpPr/>
          <p:nvPr/>
        </p:nvSpPr>
        <p:spPr>
          <a:xfrm>
            <a:off x="5639379" y="2076313"/>
            <a:ext cx="1390587" cy="1239950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Ротавирусная инфекция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21600" y="874193"/>
            <a:ext cx="852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Приоритетные нозологии и группы риска для включения в Календарь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xmlns="" id="{5913CCBA-1587-4786-8440-708F67CF6ED8}"/>
              </a:ext>
            </a:extLst>
          </p:cNvPr>
          <p:cNvSpPr/>
          <p:nvPr/>
        </p:nvSpPr>
        <p:spPr>
          <a:xfrm>
            <a:off x="7029966" y="1777623"/>
            <a:ext cx="1790506" cy="1136255"/>
          </a:xfrm>
          <a:prstGeom prst="rightArrow">
            <a:avLst>
              <a:gd name="adj1" fmla="val 50000"/>
              <a:gd name="adj2" fmla="val 70034"/>
            </a:avLst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44DE9E22-CE6C-4D69-817E-B0E31F6AC33F}"/>
              </a:ext>
            </a:extLst>
          </p:cNvPr>
          <p:cNvSpPr/>
          <p:nvPr/>
        </p:nvSpPr>
        <p:spPr>
          <a:xfrm>
            <a:off x="7029863" y="2374023"/>
            <a:ext cx="1390587" cy="129997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Ветряная оспа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xmlns="" id="{514C98DF-06FA-4DD6-AD8B-557A4397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512"/>
            <a:ext cx="9096011" cy="556591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Национального календаря профилактических прививок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с двумя скругленными соседними углами 7">
            <a:extLst>
              <a:ext uri="{FF2B5EF4-FFF2-40B4-BE49-F238E27FC236}">
                <a16:creationId xmlns:a16="http://schemas.microsoft.com/office/drawing/2014/main" xmlns="" id="{D25C7105-DED9-4397-82AF-8A3EA060CCA2}"/>
              </a:ext>
            </a:extLst>
          </p:cNvPr>
          <p:cNvSpPr/>
          <p:nvPr/>
        </p:nvSpPr>
        <p:spPr>
          <a:xfrm rot="10800000">
            <a:off x="122196" y="2076312"/>
            <a:ext cx="1434378" cy="4064781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бъект 6">
            <a:extLst>
              <a:ext uri="{FF2B5EF4-FFF2-40B4-BE49-F238E27FC236}">
                <a16:creationId xmlns:a16="http://schemas.microsoft.com/office/drawing/2014/main" xmlns="" id="{A526D18F-164E-4005-9352-9898B1158F34}"/>
              </a:ext>
            </a:extLst>
          </p:cNvPr>
          <p:cNvSpPr txBox="1">
            <a:spLocks/>
          </p:cNvSpPr>
          <p:nvPr/>
        </p:nvSpPr>
        <p:spPr>
          <a:xfrm>
            <a:off x="86113" y="2154161"/>
            <a:ext cx="1583674" cy="3896742"/>
          </a:xfrm>
          <a:prstGeom prst="rect">
            <a:avLst/>
          </a:prstGeom>
          <a:ln>
            <a:noFill/>
            <a:round/>
          </a:ln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Дети в возрасте от 2 до 5 лет и лица старше 65 лет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Пациенты с сердечно-сосудистыми заболеваниями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Пациенты с хроническими заболеваниями легких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Пациенты с сахарным диабетом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Пациенты с иммунодефицитными состояниями, включая инфицированных ВИЧ и  микобактериями туберкулеза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Лица, находящиеся в особых организованных коллективах (детские дома, интернаты, дома престарелых, учреждения ФСИН)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Призывники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Медицинские работники</a:t>
            </a:r>
          </a:p>
        </p:txBody>
      </p:sp>
      <p:sp>
        <p:nvSpPr>
          <p:cNvPr id="27" name="Прямоугольник с двумя скругленными соседними углами 7">
            <a:extLst>
              <a:ext uri="{FF2B5EF4-FFF2-40B4-BE49-F238E27FC236}">
                <a16:creationId xmlns:a16="http://schemas.microsoft.com/office/drawing/2014/main" xmlns="" id="{D31A9384-3BD7-4133-8435-1642EB6C3581}"/>
              </a:ext>
            </a:extLst>
          </p:cNvPr>
          <p:cNvSpPr/>
          <p:nvPr/>
        </p:nvSpPr>
        <p:spPr>
          <a:xfrm rot="10800000">
            <a:off x="1556574" y="2409130"/>
            <a:ext cx="1474744" cy="3763073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бъект 6">
            <a:extLst>
              <a:ext uri="{FF2B5EF4-FFF2-40B4-BE49-F238E27FC236}">
                <a16:creationId xmlns:a16="http://schemas.microsoft.com/office/drawing/2014/main" xmlns="" id="{1091D364-20E3-485B-A20F-B15638AC3377}"/>
              </a:ext>
            </a:extLst>
          </p:cNvPr>
          <p:cNvSpPr txBox="1">
            <a:spLocks/>
          </p:cNvSpPr>
          <p:nvPr/>
        </p:nvSpPr>
        <p:spPr>
          <a:xfrm>
            <a:off x="1585260" y="2423573"/>
            <a:ext cx="1474745" cy="3748631"/>
          </a:xfrm>
          <a:prstGeom prst="rect">
            <a:avLst/>
          </a:prstGeom>
          <a:ln>
            <a:noFill/>
            <a:round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Дети до 5 лет, включительно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Лица старше 60 лет;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Дети  и взрослые закрытых организованных коллективов, подростки, студенты;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Медицинские работники;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Лица, отъезжающие в эндемичные по менингококковой инфекции районы  Лица, принимающие участие в массовых международных спортивных и культурных  мероприятиях;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Лица с иммунодефицитными состояниями, включая ВИЧ-инфицированных;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Лица, перенесшие операцию кохлеарную имплантацию, больные </a:t>
            </a:r>
            <a:r>
              <a:rPr lang="ru-RU" sz="900" dirty="0" err="1">
                <a:latin typeface="Times New Roman" pitchFamily="18" charset="0"/>
                <a:cs typeface="Times New Roman" pitchFamily="18" charset="0"/>
              </a:rPr>
              <a:t>ликвореей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Прямоугольник с двумя скругленными соседними углами 7">
            <a:extLst>
              <a:ext uri="{FF2B5EF4-FFF2-40B4-BE49-F238E27FC236}">
                <a16:creationId xmlns:a16="http://schemas.microsoft.com/office/drawing/2014/main" xmlns="" id="{A57B621F-E701-4776-AC6F-52A31CC84270}"/>
              </a:ext>
            </a:extLst>
          </p:cNvPr>
          <p:cNvSpPr/>
          <p:nvPr/>
        </p:nvSpPr>
        <p:spPr>
          <a:xfrm rot="10800000">
            <a:off x="3044613" y="2711603"/>
            <a:ext cx="1377187" cy="3460601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бъект 6">
            <a:extLst>
              <a:ext uri="{FF2B5EF4-FFF2-40B4-BE49-F238E27FC236}">
                <a16:creationId xmlns:a16="http://schemas.microsoft.com/office/drawing/2014/main" xmlns="" id="{2516B747-94FE-47A3-8BC9-4E650D2AF590}"/>
              </a:ext>
            </a:extLst>
          </p:cNvPr>
          <p:cNvSpPr txBox="1">
            <a:spLocks/>
          </p:cNvSpPr>
          <p:nvPr/>
        </p:nvSpPr>
        <p:spPr>
          <a:xfrm>
            <a:off x="2991226" y="2676911"/>
            <a:ext cx="1443606" cy="3896742"/>
          </a:xfrm>
          <a:prstGeom prst="rect">
            <a:avLst/>
          </a:prstGeom>
          <a:ln>
            <a:noFill/>
            <a:round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ts val="9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900">
                <a:latin typeface="Times New Roman" pitchFamily="18" charset="0"/>
                <a:cs typeface="Times New Roman" pitchFamily="18" charset="0"/>
              </a:rPr>
              <a:t>Дети, первично привитые бесклеточными вакцинами;</a:t>
            </a:r>
          </a:p>
          <a:p>
            <a:pPr marL="0" indent="0" eaLnBrk="0" hangingPunct="0">
              <a:lnSpc>
                <a:spcPts val="9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900">
                <a:latin typeface="Times New Roman" pitchFamily="18" charset="0"/>
                <a:cs typeface="Times New Roman" pitchFamily="18" charset="0"/>
              </a:rPr>
              <a:t>Дети, проживающие в закрытых учреждениях;</a:t>
            </a:r>
          </a:p>
          <a:p>
            <a:pPr marL="0" indent="0" eaLnBrk="0" hangingPunct="0">
              <a:lnSpc>
                <a:spcPts val="9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900">
                <a:latin typeface="Times New Roman" pitchFamily="18" charset="0"/>
                <a:cs typeface="Times New Roman" pitchFamily="18" charset="0"/>
              </a:rPr>
              <a:t>Дети из многодетных семей;</a:t>
            </a:r>
          </a:p>
          <a:p>
            <a:pPr marL="0" indent="0" eaLnBrk="0" hangingPunct="0">
              <a:lnSpc>
                <a:spcPts val="9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900">
                <a:latin typeface="Times New Roman" pitchFamily="18" charset="0"/>
                <a:cs typeface="Times New Roman" pitchFamily="18" charset="0"/>
              </a:rPr>
              <a:t>Пациенты (дети и взрослые) с иммунодефецитными состояниями, в т.ч. ВИЧ-инфицированные, с онкологическими заболеваниями);</a:t>
            </a:r>
          </a:p>
          <a:p>
            <a:pPr marL="0" indent="0" eaLnBrk="0" hangingPunct="0">
              <a:lnSpc>
                <a:spcPts val="9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900">
                <a:latin typeface="Times New Roman" pitchFamily="18" charset="0"/>
                <a:cs typeface="Times New Roman" pitchFamily="18" charset="0"/>
              </a:rPr>
              <a:t>Пациенты (дети и взрослые) с хронической бронхо-легочной патологией, в том числе больные с бронхиальной астмой;</a:t>
            </a:r>
          </a:p>
          <a:p>
            <a:pPr marL="0" indent="0" eaLnBrk="0" hangingPunct="0">
              <a:lnSpc>
                <a:spcPts val="9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900">
                <a:latin typeface="Times New Roman" pitchFamily="18" charset="0"/>
                <a:cs typeface="Times New Roman" pitchFamily="18" charset="0"/>
              </a:rPr>
              <a:t>Сотрудники медицинских, образовательных учреждений, учреждений социального обеспечения;</a:t>
            </a:r>
          </a:p>
          <a:p>
            <a:pPr marL="0" indent="0" eaLnBrk="0" hangingPunct="0">
              <a:lnSpc>
                <a:spcPts val="9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900">
              <a:latin typeface="Times New Roman" pitchFamily="18" charset="0"/>
              <a:cs typeface="Times New Roman" pitchFamily="18" charset="0"/>
            </a:endParaRPr>
          </a:p>
          <a:p>
            <a:pPr marL="0" indent="0" eaLnBrk="0" hangingPunct="0">
              <a:lnSpc>
                <a:spcPts val="9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с двумя скругленными соседними углами 7">
            <a:extLst>
              <a:ext uri="{FF2B5EF4-FFF2-40B4-BE49-F238E27FC236}">
                <a16:creationId xmlns:a16="http://schemas.microsoft.com/office/drawing/2014/main" xmlns="" id="{932DDB22-F328-4114-BC8F-FD4CAEA48461}"/>
              </a:ext>
            </a:extLst>
          </p:cNvPr>
          <p:cNvSpPr/>
          <p:nvPr/>
        </p:nvSpPr>
        <p:spPr>
          <a:xfrm rot="10800000">
            <a:off x="4434832" y="3009136"/>
            <a:ext cx="1203428" cy="3163068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бъект 6">
            <a:extLst>
              <a:ext uri="{FF2B5EF4-FFF2-40B4-BE49-F238E27FC236}">
                <a16:creationId xmlns:a16="http://schemas.microsoft.com/office/drawing/2014/main" xmlns="" id="{12310D98-8E5A-44FB-8B9F-B3832EB11112}"/>
              </a:ext>
            </a:extLst>
          </p:cNvPr>
          <p:cNvSpPr txBox="1">
            <a:spLocks/>
          </p:cNvSpPr>
          <p:nvPr/>
        </p:nvSpPr>
        <p:spPr>
          <a:xfrm>
            <a:off x="4406145" y="1491461"/>
            <a:ext cx="1333854" cy="4256781"/>
          </a:xfrm>
          <a:prstGeom prst="rect">
            <a:avLst/>
          </a:prstGeom>
          <a:ln>
            <a:noFill/>
            <a:round/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1050" dirty="0">
                <a:latin typeface="Times New Roman" pitchFamily="18" charset="0"/>
                <a:cs typeface="Times New Roman" pitchFamily="18" charset="0"/>
              </a:rPr>
              <a:t>гендер-нейтральная иммунизация (девочки и мальчики 9-13 лет)</a:t>
            </a:r>
          </a:p>
          <a:p>
            <a:pPr marL="0" indent="0">
              <a:buNone/>
            </a:pPr>
            <a:r>
              <a:rPr lang="ru-RU" altLang="ru-RU" sz="1050" dirty="0">
                <a:latin typeface="Times New Roman" pitchFamily="18" charset="0"/>
                <a:cs typeface="Times New Roman" pitchFamily="18" charset="0"/>
              </a:rPr>
              <a:t>Иммунизация взрослых до 45 лет</a:t>
            </a:r>
          </a:p>
        </p:txBody>
      </p:sp>
      <p:sp>
        <p:nvSpPr>
          <p:cNvPr id="36" name="Прямоугольник с двумя скругленными соседними углами 7">
            <a:extLst>
              <a:ext uri="{FF2B5EF4-FFF2-40B4-BE49-F238E27FC236}">
                <a16:creationId xmlns:a16="http://schemas.microsoft.com/office/drawing/2014/main" xmlns="" id="{F3608AD2-3BCF-45AB-9132-82C4A14C1F57}"/>
              </a:ext>
            </a:extLst>
          </p:cNvPr>
          <p:cNvSpPr/>
          <p:nvPr/>
        </p:nvSpPr>
        <p:spPr>
          <a:xfrm rot="10800000">
            <a:off x="5651639" y="3317429"/>
            <a:ext cx="1378224" cy="2854775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0375F10-2ED6-441E-B887-9B4ABCCA9D9B}"/>
              </a:ext>
            </a:extLst>
          </p:cNvPr>
          <p:cNvSpPr/>
          <p:nvPr/>
        </p:nvSpPr>
        <p:spPr>
          <a:xfrm>
            <a:off x="5637884" y="3358753"/>
            <a:ext cx="1391339" cy="95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</a:pP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2 мес., 3 мес., 4,5</a:t>
            </a:r>
            <a:r>
              <a:rPr lang="en-US" alt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мес. можно одновременно с АКДС </a:t>
            </a:r>
          </a:p>
        </p:txBody>
      </p:sp>
      <p:sp>
        <p:nvSpPr>
          <p:cNvPr id="37" name="Прямоугольник с двумя скругленными соседними углами 7">
            <a:extLst>
              <a:ext uri="{FF2B5EF4-FFF2-40B4-BE49-F238E27FC236}">
                <a16:creationId xmlns:a16="http://schemas.microsoft.com/office/drawing/2014/main" xmlns="" id="{CCB3DDBD-5E5E-4E30-AD55-AD8FCDB681A7}"/>
              </a:ext>
            </a:extLst>
          </p:cNvPr>
          <p:cNvSpPr/>
          <p:nvPr/>
        </p:nvSpPr>
        <p:spPr>
          <a:xfrm rot="10800000">
            <a:off x="7029223" y="3673997"/>
            <a:ext cx="1390588" cy="2498207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22F1BAD-4CB0-42D6-91EE-B176095865A5}"/>
              </a:ext>
            </a:extLst>
          </p:cNvPr>
          <p:cNvSpPr/>
          <p:nvPr/>
        </p:nvSpPr>
        <p:spPr>
          <a:xfrm>
            <a:off x="7029223" y="3761165"/>
            <a:ext cx="1333854" cy="1699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вакцинация в 12 мес. (или двукратно 12-15 мес.),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ревакцинация 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лет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</a:pP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из групп риска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141094"/>
            <a:ext cx="90578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*Федеральные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клинические рекомендации по вакцинопрофилактике пневмококковой инфекции у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взрослых, 2019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18" y="6320357"/>
            <a:ext cx="52629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 3.1.3542-18 "Профилактика менингококковой инфекции"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518" y="6490196"/>
            <a:ext cx="8885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latin typeface="Times New Roman" panose="02020603050405020304" pitchFamily="18" charset="0"/>
                <a:cs typeface="Times New Roman" pitchFamily="18" charset="0"/>
              </a:rPr>
              <a:t>***</a:t>
            </a: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Согласованное мнение экспертов VIII Образовательного международного Консенсуса по респираторной медицине в педиатрии по вопросам организации вакцинации против коклюша. URL: http://pulmodeti.ru/wp-content/uploads/VIII_kok.pdf (по состоянию на 19.03.2019)</a:t>
            </a:r>
          </a:p>
        </p:txBody>
      </p:sp>
    </p:spTree>
    <p:extLst>
      <p:ext uri="{BB962C8B-B14F-4D97-AF65-F5344CB8AC3E}">
        <p14:creationId xmlns:p14="http://schemas.microsoft.com/office/powerpoint/2010/main" val="291450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A055F0-D600-46DD-9017-9CC0B246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92" y="0"/>
            <a:ext cx="8674216" cy="749839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в РФ стратегии ВОЗ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Иммунизация на протяжении  жизни»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xn----7sbebh0ancglw1b6dwg.xn--p1ai/theme/img/WHO_Logo_c300.png">
            <a:extLst>
              <a:ext uri="{FF2B5EF4-FFF2-40B4-BE49-F238E27FC236}">
                <a16:creationId xmlns:a16="http://schemas.microsoft.com/office/drawing/2014/main" xmlns="" id="{4DB85FFC-E88E-4636-8B9D-854F30B5C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83" y="295877"/>
            <a:ext cx="1128136" cy="1128136"/>
          </a:xfrm>
          <a:prstGeom prst="rect">
            <a:avLst/>
          </a:prstGeom>
          <a:noFill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0D0E610-06F1-4DD3-AD45-0A39AEE6EBED}"/>
              </a:ext>
            </a:extLst>
          </p:cNvPr>
          <p:cNvSpPr/>
          <p:nvPr/>
        </p:nvSpPr>
        <p:spPr>
          <a:xfrm>
            <a:off x="1163749" y="749839"/>
            <a:ext cx="7775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вакцинация в любом возрасте  - социальная норма и стандарт оказания медицинской помощи</a:t>
            </a:r>
          </a:p>
        </p:txBody>
      </p:sp>
      <p:grpSp>
        <p:nvGrpSpPr>
          <p:cNvPr id="5" name="Group 80">
            <a:extLst>
              <a:ext uri="{FF2B5EF4-FFF2-40B4-BE49-F238E27FC236}">
                <a16:creationId xmlns:a16="http://schemas.microsoft.com/office/drawing/2014/main" xmlns="" id="{5CD2FAB2-AD9A-4624-AEF7-BA134EBB2EE9}"/>
              </a:ext>
            </a:extLst>
          </p:cNvPr>
          <p:cNvGrpSpPr>
            <a:grpSpLocks/>
          </p:cNvGrpSpPr>
          <p:nvPr/>
        </p:nvGrpSpPr>
        <p:grpSpPr bwMode="auto">
          <a:xfrm>
            <a:off x="6572264" y="1343283"/>
            <a:ext cx="125412" cy="2809875"/>
            <a:chOff x="3597" y="1211"/>
            <a:chExt cx="79" cy="1770"/>
          </a:xfrm>
        </p:grpSpPr>
        <p:sp>
          <p:nvSpPr>
            <p:cNvPr id="6" name="Rectangle 81">
              <a:extLst>
                <a:ext uri="{FF2B5EF4-FFF2-40B4-BE49-F238E27FC236}">
                  <a16:creationId xmlns:a16="http://schemas.microsoft.com/office/drawing/2014/main" xmlns="" id="{F430D756-DF07-4488-97EE-A500B3D2617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8" y="1211"/>
              <a:ext cx="74" cy="240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Rectangle 82">
              <a:extLst>
                <a:ext uri="{FF2B5EF4-FFF2-40B4-BE49-F238E27FC236}">
                  <a16:creationId xmlns:a16="http://schemas.microsoft.com/office/drawing/2014/main" xmlns="" id="{DCC1BA56-E509-4FF6-A1EA-C1A85044C99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7" y="1779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Rectangle 83">
              <a:extLst>
                <a:ext uri="{FF2B5EF4-FFF2-40B4-BE49-F238E27FC236}">
                  <a16:creationId xmlns:a16="http://schemas.microsoft.com/office/drawing/2014/main" xmlns="" id="{0B084402-4141-41B6-B92D-CB8927C8A40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00" y="2208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84">
              <a:extLst>
                <a:ext uri="{FF2B5EF4-FFF2-40B4-BE49-F238E27FC236}">
                  <a16:creationId xmlns:a16="http://schemas.microsoft.com/office/drawing/2014/main" xmlns="" id="{E501C444-B97D-46E7-A55F-C82F915921C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8" y="2640"/>
              <a:ext cx="76" cy="111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Rectangle 86">
              <a:extLst>
                <a:ext uri="{FF2B5EF4-FFF2-40B4-BE49-F238E27FC236}">
                  <a16:creationId xmlns:a16="http://schemas.microsoft.com/office/drawing/2014/main" xmlns="" id="{8C3FE33F-762B-4BBA-AF79-851836BEB02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97" y="2741"/>
              <a:ext cx="74" cy="240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xmlns="" id="{DA929F4B-F862-49BB-9686-5C21768E8454}"/>
              </a:ext>
            </a:extLst>
          </p:cNvPr>
          <p:cNvGrpSpPr>
            <a:grpSpLocks/>
          </p:cNvGrpSpPr>
          <p:nvPr/>
        </p:nvGrpSpPr>
        <p:grpSpPr bwMode="auto">
          <a:xfrm>
            <a:off x="2428860" y="1343283"/>
            <a:ext cx="119063" cy="2809875"/>
            <a:chOff x="1824" y="1212"/>
            <a:chExt cx="75" cy="1770"/>
          </a:xfrm>
        </p:grpSpPr>
        <p:sp>
          <p:nvSpPr>
            <p:cNvPr id="12" name="Rectangle 76">
              <a:extLst>
                <a:ext uri="{FF2B5EF4-FFF2-40B4-BE49-F238E27FC236}">
                  <a16:creationId xmlns:a16="http://schemas.microsoft.com/office/drawing/2014/main" xmlns="" id="{BEF28D9D-CE3B-416C-BDF4-DE244419D6F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7" y="2209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Rectangle 74">
              <a:extLst>
                <a:ext uri="{FF2B5EF4-FFF2-40B4-BE49-F238E27FC236}">
                  <a16:creationId xmlns:a16="http://schemas.microsoft.com/office/drawing/2014/main" xmlns="" id="{5337912F-B3A7-49E7-9D90-95793FA959F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5" y="1212"/>
              <a:ext cx="74" cy="240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Rectangle 75">
              <a:extLst>
                <a:ext uri="{FF2B5EF4-FFF2-40B4-BE49-F238E27FC236}">
                  <a16:creationId xmlns:a16="http://schemas.microsoft.com/office/drawing/2014/main" xmlns="" id="{AD0BB866-16A0-4FB1-BE6F-8F0EBD10A0F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4" y="1780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Rectangle 77">
              <a:extLst>
                <a:ext uri="{FF2B5EF4-FFF2-40B4-BE49-F238E27FC236}">
                  <a16:creationId xmlns:a16="http://schemas.microsoft.com/office/drawing/2014/main" xmlns="" id="{B9BF53B3-8A28-49DF-A285-E97A9D2C56E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5" y="2641"/>
              <a:ext cx="70" cy="107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79">
              <a:extLst>
                <a:ext uri="{FF2B5EF4-FFF2-40B4-BE49-F238E27FC236}">
                  <a16:creationId xmlns:a16="http://schemas.microsoft.com/office/drawing/2014/main" xmlns="" id="{39A2CD6D-B0A9-4BAD-8251-7B240F5CA21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4" y="2742"/>
              <a:ext cx="74" cy="240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AutoShape 63">
            <a:extLst>
              <a:ext uri="{FF2B5EF4-FFF2-40B4-BE49-F238E27FC236}">
                <a16:creationId xmlns:a16="http://schemas.microsoft.com/office/drawing/2014/main" xmlns="" id="{C244CC7F-00F8-4292-9BF1-92EE82F0808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2976" y="1814777"/>
            <a:ext cx="7072362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BE67"/>
              </a:gs>
              <a:gs pos="50000">
                <a:srgbClr val="48BE67">
                  <a:gamma/>
                  <a:tint val="21176"/>
                  <a:invGamma/>
                </a:srgbClr>
              </a:gs>
              <a:gs pos="100000">
                <a:srgbClr val="48BE67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8BE67"/>
            </a:extrusionClr>
          </a:sp3d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Text Box 64">
            <a:extLst>
              <a:ext uri="{FF2B5EF4-FFF2-40B4-BE49-F238E27FC236}">
                <a16:creationId xmlns:a16="http://schemas.microsoft.com/office/drawing/2014/main" xmlns="" id="{1AE3ECCB-3D2D-4B77-A88D-D1E72D26156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214414" y="1843349"/>
            <a:ext cx="7000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прививок для взрослого населения</a:t>
            </a:r>
          </a:p>
        </p:txBody>
      </p:sp>
      <p:sp>
        <p:nvSpPr>
          <p:cNvPr id="19" name="AutoShape 65">
            <a:extLst>
              <a:ext uri="{FF2B5EF4-FFF2-40B4-BE49-F238E27FC236}">
                <a16:creationId xmlns:a16="http://schemas.microsoft.com/office/drawing/2014/main" xmlns="" id="{CC9D88CB-6DDB-4A89-B645-C1F536D4E4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7126" y="2530747"/>
            <a:ext cx="8501154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78FCB"/>
              </a:gs>
              <a:gs pos="50000">
                <a:srgbClr val="378FCB">
                  <a:gamma/>
                  <a:tint val="40000"/>
                  <a:invGamma/>
                </a:srgbClr>
              </a:gs>
              <a:gs pos="100000">
                <a:srgbClr val="378FCB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</a:sp3d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Text Box 66">
            <a:extLst>
              <a:ext uri="{FF2B5EF4-FFF2-40B4-BE49-F238E27FC236}">
                <a16:creationId xmlns:a16="http://schemas.microsoft.com/office/drawing/2014/main" xmlns="" id="{EB49FCE2-D9FF-4C21-9DBB-1074277CBE1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57126" y="2587467"/>
            <a:ext cx="850115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информированности населения о необходимости проведения вакцинации</a:t>
            </a:r>
          </a:p>
        </p:txBody>
      </p:sp>
      <p:sp>
        <p:nvSpPr>
          <p:cNvPr id="21" name="AutoShape 67">
            <a:extLst>
              <a:ext uri="{FF2B5EF4-FFF2-40B4-BE49-F238E27FC236}">
                <a16:creationId xmlns:a16="http://schemas.microsoft.com/office/drawing/2014/main" xmlns="" id="{5412FB53-4E88-482C-ABE9-F506F10FDFA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52" y="3216547"/>
            <a:ext cx="6786610" cy="62706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BE67"/>
              </a:gs>
              <a:gs pos="50000">
                <a:srgbClr val="48BE67">
                  <a:gamma/>
                  <a:tint val="21176"/>
                  <a:invGamma/>
                </a:srgbClr>
              </a:gs>
              <a:gs pos="100000">
                <a:srgbClr val="48BE67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8BE67"/>
            </a:extrusionClr>
          </a:sp3d>
        </p:spPr>
        <p:txBody>
          <a:bodyPr wrap="none" anchor="ctr">
            <a:flatTx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 Box 68">
            <a:extLst>
              <a:ext uri="{FF2B5EF4-FFF2-40B4-BE49-F238E27FC236}">
                <a16:creationId xmlns:a16="http://schemas.microsoft.com/office/drawing/2014/main" xmlns="" id="{C5503578-AF47-4E70-9F84-55485C95B18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357290" y="3206914"/>
            <a:ext cx="657229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Слежение за поведенческими и социальными реакциями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и молодежи на иммунизацию</a:t>
            </a:r>
          </a:p>
        </p:txBody>
      </p:sp>
      <p:sp>
        <p:nvSpPr>
          <p:cNvPr id="23" name="Rectangle 87">
            <a:extLst>
              <a:ext uri="{FF2B5EF4-FFF2-40B4-BE49-F238E27FC236}">
                <a16:creationId xmlns:a16="http://schemas.microsoft.com/office/drawing/2014/main" xmlns="" id="{571F99C7-312F-4EFA-8D59-E6B82E88364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28728" y="4082710"/>
            <a:ext cx="6429420" cy="142876"/>
          </a:xfrm>
          <a:prstGeom prst="rect">
            <a:avLst/>
          </a:prstGeom>
          <a:gradFill rotWithShape="1">
            <a:gsLst>
              <a:gs pos="0">
                <a:srgbClr val="5F87D7">
                  <a:alpha val="0"/>
                </a:srgbClr>
              </a:gs>
              <a:gs pos="50000">
                <a:srgbClr val="5F87D7">
                  <a:gamma/>
                  <a:shade val="46275"/>
                  <a:invGamma/>
                  <a:alpha val="58000"/>
                </a:srgbClr>
              </a:gs>
              <a:gs pos="100000">
                <a:srgbClr val="5F87D7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E06D98DF-AD70-46B3-BE2D-C0EAF500FC85}"/>
              </a:ext>
            </a:extLst>
          </p:cNvPr>
          <p:cNvSpPr/>
          <p:nvPr/>
        </p:nvSpPr>
        <p:spPr>
          <a:xfrm>
            <a:off x="3475750" y="1338602"/>
            <a:ext cx="2170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предусматривает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5D1FBD9-7F16-4861-9042-09F808272403}"/>
              </a:ext>
            </a:extLst>
          </p:cNvPr>
          <p:cNvSpPr txBox="1"/>
          <p:nvPr/>
        </p:nvSpPr>
        <p:spPr>
          <a:xfrm>
            <a:off x="275012" y="4348390"/>
            <a:ext cx="8736852" cy="897683"/>
          </a:xfrm>
          <a:prstGeom prst="round2Diag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Вакцинация взрослых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дифференцирована по возрасту, наличию соматических заболеваний,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иммунокомпрометированных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состояний, производственных и поведенческих факторов риска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7582AC1-7A38-4E33-BBE4-1FB03F44D5AE}"/>
              </a:ext>
            </a:extLst>
          </p:cNvPr>
          <p:cNvSpPr txBox="1"/>
          <p:nvPr/>
        </p:nvSpPr>
        <p:spPr>
          <a:xfrm>
            <a:off x="268358" y="5310107"/>
            <a:ext cx="8697096" cy="352853"/>
          </a:xfrm>
          <a:prstGeom prst="round2Diag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Национального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профилактических прививок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8EC626B-1075-4292-B931-5C4E75951116}"/>
              </a:ext>
            </a:extLst>
          </p:cNvPr>
          <p:cNvSpPr txBox="1"/>
          <p:nvPr/>
        </p:nvSpPr>
        <p:spPr>
          <a:xfrm>
            <a:off x="268358" y="5735398"/>
            <a:ext cx="8697095" cy="352853"/>
          </a:xfrm>
          <a:prstGeom prst="round2Diag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организационно-методических основ и механизмов финансирования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AF965ED-BE2F-4482-85B3-171662F25BE0}"/>
              </a:ext>
            </a:extLst>
          </p:cNvPr>
          <p:cNvSpPr txBox="1"/>
          <p:nvPr/>
        </p:nvSpPr>
        <p:spPr>
          <a:xfrm>
            <a:off x="268359" y="6172874"/>
            <a:ext cx="8697094" cy="646986"/>
          </a:xfrm>
          <a:prstGeom prst="round2Diag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36000" rIns="0" bIns="36000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стандартов иммунизации в Федеральные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и профессиональные стандарты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врачей всех специальностей</a:t>
            </a:r>
          </a:p>
        </p:txBody>
      </p:sp>
    </p:spTree>
    <p:extLst>
      <p:ext uri="{BB962C8B-B14F-4D97-AF65-F5344CB8AC3E}">
        <p14:creationId xmlns:p14="http://schemas.microsoft.com/office/powerpoint/2010/main" val="255876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983611-CA85-43A7-ACAD-54DEBA97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0631"/>
            <a:ext cx="9144000" cy="864097"/>
          </a:xfrm>
        </p:spPr>
        <p:txBody>
          <a:bodyPr>
            <a:noAutofit/>
          </a:bodyPr>
          <a:lstStyle/>
          <a:p>
            <a:pPr lvl="0"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региональных основ вакцинопрофилактики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774" y="531653"/>
            <a:ext cx="8627292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Инструменты для реализации вакцинопрофилактики инфекционных заболеваний в регионах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0988" y="2128369"/>
            <a:ext cx="2520000" cy="13799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Региональные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иммунизации </a:t>
            </a:r>
          </a:p>
          <a:p>
            <a:pPr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(утверждаются на уровне законодательной и исполнительной власти)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69946" y="2128369"/>
            <a:ext cx="2520000" cy="13799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Региональные календари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профилактических прививок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70342" y="2128369"/>
            <a:ext cx="2520000" cy="13799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Корпоративные календари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профилактических прививок предприятий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(учреждений)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241120" y="1395749"/>
            <a:ext cx="642942" cy="66061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70078" y="1395749"/>
            <a:ext cx="642942" cy="66061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7099036" y="1395749"/>
            <a:ext cx="642942" cy="66061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0627" y="3853107"/>
            <a:ext cx="485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развития Национального календаря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8037" y="3828720"/>
            <a:ext cx="33960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управления здоровьем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работающего населения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объединение усилий государства и бизнеса</a:t>
            </a:r>
          </a:p>
        </p:txBody>
      </p: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0" y="4598862"/>
            <a:ext cx="7848776" cy="0"/>
          </a:xfrm>
          <a:prstGeom prst="line">
            <a:avLst/>
          </a:prstGeom>
          <a:ln w="28575">
            <a:solidFill>
              <a:srgbClr val="66003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4923426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Расширение перечня нозологий  и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групп 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риска в Календаре профилактических прививок по эпидемическим показаниям (коклюш, менингококковая, пневмококковая инфекции, ВПЧ-инфекция).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Постановление Правительства РФ № 825 от 1999 г. с целью расширения перечня работ, выполнение которых связано с высоким риском заболевания инфекционными и неинфекционными болезнями.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</a:pP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Разработка профессионального стандарта специалиста по промышленной медицине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7455" y="4542849"/>
            <a:ext cx="4169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правовой основы</a:t>
            </a:r>
          </a:p>
        </p:txBody>
      </p:sp>
      <p:sp>
        <p:nvSpPr>
          <p:cNvPr id="3" name="Правая фигурная скобка 2">
            <a:extLst>
              <a:ext uri="{FF2B5EF4-FFF2-40B4-BE49-F238E27FC236}">
                <a16:creationId xmlns:a16="http://schemas.microsoft.com/office/drawing/2014/main" xmlns="" id="{BAA2155F-03DC-422C-8974-B98BC13AC656}"/>
              </a:ext>
            </a:extLst>
          </p:cNvPr>
          <p:cNvSpPr/>
          <p:nvPr/>
        </p:nvSpPr>
        <p:spPr>
          <a:xfrm rot="5400000">
            <a:off x="2887081" y="2159293"/>
            <a:ext cx="298826" cy="3071012"/>
          </a:xfrm>
          <a:prstGeom prst="rightBrace">
            <a:avLst>
              <a:gd name="adj1" fmla="val 134514"/>
              <a:gd name="adj2" fmla="val 4848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>
            <a:extLst>
              <a:ext uri="{FF2B5EF4-FFF2-40B4-BE49-F238E27FC236}">
                <a16:creationId xmlns:a16="http://schemas.microsoft.com/office/drawing/2014/main" xmlns="" id="{320DC83F-1EBA-4F68-BA08-D9FE7C4CA307}"/>
              </a:ext>
            </a:extLst>
          </p:cNvPr>
          <p:cNvSpPr/>
          <p:nvPr/>
        </p:nvSpPr>
        <p:spPr>
          <a:xfrm rot="5400000">
            <a:off x="7280929" y="2632959"/>
            <a:ext cx="298826" cy="2092696"/>
          </a:xfrm>
          <a:prstGeom prst="rightBrace">
            <a:avLst>
              <a:gd name="adj1" fmla="val 134514"/>
              <a:gd name="adj2" fmla="val 4848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56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трелка вниз 36"/>
          <p:cNvSpPr/>
          <p:nvPr/>
        </p:nvSpPr>
        <p:spPr>
          <a:xfrm>
            <a:off x="1593401" y="4971865"/>
            <a:ext cx="2133985" cy="648072"/>
          </a:xfrm>
          <a:prstGeom prst="down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986239" y="4966295"/>
            <a:ext cx="2133985" cy="648072"/>
          </a:xfrm>
          <a:prstGeom prst="down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3574986" y="3990603"/>
            <a:ext cx="2133985" cy="648072"/>
          </a:xfrm>
          <a:prstGeom prst="down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низ 1"/>
          <p:cNvSpPr/>
          <p:nvPr/>
        </p:nvSpPr>
        <p:spPr>
          <a:xfrm>
            <a:off x="3505006" y="2907406"/>
            <a:ext cx="2133985" cy="648072"/>
          </a:xfrm>
          <a:prstGeom prst="down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Freeform 7"/>
          <p:cNvSpPr>
            <a:spLocks/>
          </p:cNvSpPr>
          <p:nvPr/>
        </p:nvSpPr>
        <p:spPr bwMode="gray">
          <a:xfrm rot="1800297" flipH="1">
            <a:off x="3829573" y="1725859"/>
            <a:ext cx="577068" cy="644672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 rot="19419492">
            <a:off x="4668797" y="1713299"/>
            <a:ext cx="604889" cy="669791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221880" y="1016072"/>
            <a:ext cx="4071966" cy="93321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5400">
                <a:srgbClr val="DEEBF7"/>
              </a:gs>
              <a:gs pos="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93318" y="1054688"/>
            <a:ext cx="39290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В условиях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элиминации и спорадического уровня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заболеваемости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контроль эффективности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вакцинопрофилактики по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показателям заболеваемости не реален</a:t>
            </a:r>
            <a:endParaRPr lang="ru-RU" alt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64629" y="2411228"/>
            <a:ext cx="8429684" cy="705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552375" y="2471621"/>
            <a:ext cx="82153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alt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Высока вероятность</a:t>
            </a:r>
            <a:r>
              <a:rPr lang="ru-RU" alt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активизации</a:t>
            </a: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эпидемического процесса </a:t>
            </a: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развитием вспышек и тяжелых клинических форм инфекционных заболеваний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6227" y="3549900"/>
            <a:ext cx="8064896" cy="64698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 переход от управления массовой вакцинопрофилактикой по показателю заболеваемости к управлению рисками вакцинопрофилактики 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4844685" y="1015006"/>
            <a:ext cx="4120752" cy="90848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5400">
                <a:srgbClr val="DEEBF7"/>
              </a:gs>
              <a:gs pos="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>
              <a:buClr>
                <a:srgbClr val="C00000"/>
              </a:buClr>
            </a:pPr>
            <a:r>
              <a:rPr lang="ru-RU" alt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Отсутствие контроля </a:t>
            </a:r>
            <a:r>
              <a:rPr lang="ru-RU" alt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 эффективностью </a:t>
            </a:r>
            <a:r>
              <a:rPr lang="ru-RU" alt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вакцинопрофилактики  </a:t>
            </a:r>
            <a:r>
              <a:rPr lang="ru-RU" alt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популяционном </a:t>
            </a:r>
            <a:r>
              <a:rPr lang="ru-RU" alt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уровне </a:t>
            </a:r>
            <a:r>
              <a:rPr lang="ru-RU" alt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роведени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массовой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иммунизации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</a:p>
          <a:p>
            <a:pPr algn="ctr" eaLnBrk="0" hangingPunct="0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учета гетерогенности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прививаемого 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населения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8353479D-F527-48C5-B609-7BE8C4BB15C5}"/>
              </a:ext>
            </a:extLst>
          </p:cNvPr>
          <p:cNvSpPr txBox="1"/>
          <p:nvPr/>
        </p:nvSpPr>
        <p:spPr>
          <a:xfrm>
            <a:off x="139959" y="6519446"/>
            <a:ext cx="9004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*Риск-менеджмент в сфере вакцинопрофилактики как одно из направлений обеспечения эпидемиологической и биологической безопасности </a:t>
            </a:r>
            <a:r>
              <a:rPr lang="ru-RU" sz="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Фельдблюм</a:t>
            </a:r>
            <a:r>
              <a:rPr lang="ru-RU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И.В.// Эпидемиология и вакцинопрофилактика. 2018. Т. 17. № 5 (102). С. 25-29.</a:t>
            </a:r>
          </a:p>
        </p:txBody>
      </p:sp>
      <p:sp>
        <p:nvSpPr>
          <p:cNvPr id="28" name="Прямоугольник с двумя скругленными противолежащими углами 27">
            <a:extLst>
              <a:ext uri="{FF2B5EF4-FFF2-40B4-BE49-F238E27FC236}">
                <a16:creationId xmlns:a16="http://schemas.microsoft.com/office/drawing/2014/main" xmlns="" id="{36183601-9132-4EA2-B001-808DBC0BDAB3}"/>
              </a:ext>
            </a:extLst>
          </p:cNvPr>
          <p:cNvSpPr/>
          <p:nvPr/>
        </p:nvSpPr>
        <p:spPr>
          <a:xfrm>
            <a:off x="425819" y="5590120"/>
            <a:ext cx="4418866" cy="919401"/>
          </a:xfrm>
          <a:prstGeom prst="round2Diag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Охват,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привитость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своевременность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иммунизации (создание единой электронной системы иммунизации)</a:t>
            </a:r>
            <a:endParaRPr lang="ru-RU" sz="1600" b="1" dirty="0"/>
          </a:p>
        </p:txBody>
      </p:sp>
      <p:sp>
        <p:nvSpPr>
          <p:cNvPr id="29" name="Прямоугольник с двумя скругленными противолежащими углами 28">
            <a:extLst>
              <a:ext uri="{FF2B5EF4-FFF2-40B4-BE49-F238E27FC236}">
                <a16:creationId xmlns:a16="http://schemas.microsoft.com/office/drawing/2014/main" xmlns="" id="{95F217E4-9616-4F69-9947-93528CB2E24B}"/>
              </a:ext>
            </a:extLst>
          </p:cNvPr>
          <p:cNvSpPr/>
          <p:nvPr/>
        </p:nvSpPr>
        <p:spPr>
          <a:xfrm>
            <a:off x="5330263" y="5596326"/>
            <a:ext cx="3445939" cy="919401"/>
          </a:xfrm>
          <a:prstGeom prst="round2Diag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остояние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популяционного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иммунитета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(совершенствование серологического мониторинга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1600" b="1" dirty="0"/>
          </a:p>
        </p:txBody>
      </p: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xmlns="" id="{3479199A-01DC-436E-8FD5-C1CF2D404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25927"/>
            <a:ext cx="9144000" cy="837696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 от оценки массовой вакцинопрофилактики по показателям заболеваемости к управлению рисками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вакцинопрофилактики как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методологии  упреждающего воздействия на заболеваемость</a:t>
            </a:r>
            <a:b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182" y="4611909"/>
            <a:ext cx="8064896" cy="442674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Базовые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риски упреждающего воздействия на заболеваемость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85011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mple">
  <a:themeElements>
    <a:clrScheme name="sample 3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1535</Words>
  <Application>Microsoft Macintosh PowerPoint</Application>
  <PresentationFormat>Экран (4:3)</PresentationFormat>
  <Paragraphs>153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sample</vt:lpstr>
      <vt:lpstr>1_Тема Office</vt:lpstr>
      <vt:lpstr>Современная концепция развития вакцинопрофилактики в Российской Федерации</vt:lpstr>
      <vt:lpstr>Вакцинопрофилактика  - вчера и сегодня</vt:lpstr>
      <vt:lpstr>Презентация PowerPoint</vt:lpstr>
      <vt:lpstr>Презентация PowerPoint</vt:lpstr>
      <vt:lpstr>Презентация PowerPoint</vt:lpstr>
      <vt:lpstr>Совершенствование Национального календаря профилактических прививок</vt:lpstr>
      <vt:lpstr>Продвижение в РФ стратегии ВОЗ  «Иммунизация на протяжении  жизни»</vt:lpstr>
      <vt:lpstr>Развитие региональных основ вакцинопрофилактики</vt:lpstr>
      <vt:lpstr>Переход от оценки массовой вакцинопрофилактики по показателям заболеваемости к управлению рисками вакцинопрофилактики как методологии  упреждающего воздействия на заболеваемость </vt:lpstr>
      <vt:lpstr>Обеспечение приверженности населения, медицинских работников, органов законодательной и исполнительной власти, средств массовой информации к вакцинопрофилактике, разработка системы риск-коммуникаций и обеспечение её реализации во всех субъектах РФ </vt:lpstr>
      <vt:lpstr>Diagram</vt:lpstr>
      <vt:lpstr>Перечень поручений по вопросам производства и обращения иммунобиологических лекарственных препаратов (утв. Президентом РФ 20 июля 2019 г. N Пр-1413)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концепция развития вакцинопрофилактики в РФ</dc:title>
  <dc:creator>Леонид Субботин</dc:creator>
  <cp:lastModifiedBy>Macbook</cp:lastModifiedBy>
  <cp:revision>55</cp:revision>
  <dcterms:created xsi:type="dcterms:W3CDTF">2019-10-20T16:20:16Z</dcterms:created>
  <dcterms:modified xsi:type="dcterms:W3CDTF">2019-10-29T17:49:39Z</dcterms:modified>
</cp:coreProperties>
</file>